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6" r:id="rId3"/>
    <p:sldMasterId id="2147483708" r:id="rId4"/>
    <p:sldMasterId id="2147483726" r:id="rId5"/>
    <p:sldMasterId id="2147483738" r:id="rId6"/>
    <p:sldMasterId id="2147483786" r:id="rId7"/>
    <p:sldMasterId id="2147483798" r:id="rId8"/>
  </p:sldMasterIdLst>
  <p:notesMasterIdLst>
    <p:notesMasterId r:id="rId23"/>
  </p:notesMasterIdLst>
  <p:sldIdLst>
    <p:sldId id="256" r:id="rId9"/>
    <p:sldId id="275" r:id="rId10"/>
    <p:sldId id="271" r:id="rId11"/>
    <p:sldId id="274" r:id="rId12"/>
    <p:sldId id="257" r:id="rId13"/>
    <p:sldId id="259" r:id="rId14"/>
    <p:sldId id="260" r:id="rId15"/>
    <p:sldId id="263" r:id="rId16"/>
    <p:sldId id="264" r:id="rId17"/>
    <p:sldId id="265" r:id="rId18"/>
    <p:sldId id="266" r:id="rId19"/>
    <p:sldId id="267" r:id="rId20"/>
    <p:sldId id="269" r:id="rId21"/>
    <p:sldId id="270" r:id="rId22"/>
  </p:sldIdLst>
  <p:sldSz cx="12192000" cy="6858000"/>
  <p:notesSz cx="6858000" cy="9144000"/>
  <p:embeddedFontLst>
    <p:embeddedFont>
      <p:font typeface="Tw Cen MT" pitchFamily="34" charset="0"/>
      <p:regular r:id="rId24"/>
      <p:bold r:id="rId25"/>
      <p:italic r:id="rId26"/>
      <p:boldItalic r:id="rId27"/>
    </p:embeddedFont>
    <p:embeddedFont>
      <p:font typeface="Century Gothic" pitchFamily="34" charset="0"/>
      <p:regular r:id="rId28"/>
      <p:bold r:id="rId29"/>
      <p:italic r:id="rId30"/>
      <p:boldItalic r:id="rId31"/>
    </p:embeddedFont>
    <p:embeddedFont>
      <p:font typeface="Corbel" pitchFamily="34" charset="0"/>
      <p:regular r:id="rId32"/>
      <p:bold r:id="rId33"/>
      <p:italic r:id="rId34"/>
      <p:boldItalic r:id="rId35"/>
    </p:embeddedFont>
    <p:embeddedFont>
      <p:font typeface="NikoshBAN" pitchFamily="2" charset="0"/>
      <p:regular r:id="rId36"/>
    </p:embeddedFont>
    <p:embeddedFont>
      <p:font typeface="Wingdings 3" pitchFamily="18" charset="2"/>
      <p:regular r:id="rId37"/>
    </p:embeddedFont>
    <p:embeddedFont>
      <p:font typeface="Calibr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92" autoAdjust="0"/>
  </p:normalViewPr>
  <p:slideViewPr>
    <p:cSldViewPr snapToGrid="0">
      <p:cViewPr varScale="1">
        <p:scale>
          <a:sx n="74" d="100"/>
          <a:sy n="74" d="100"/>
        </p:scale>
        <p:origin x="-504"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59A48-64A5-42CD-9824-5AEDAF947C30}" type="datetimeFigureOut">
              <a:rPr lang="en-US" smtClean="0"/>
              <a:t>12/24/2016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7F011-3BC8-4EAD-83B9-9621090B4031}" type="slidenum">
              <a:rPr lang="en-US" smtClean="0"/>
              <a:t>‹#›</a:t>
            </a:fld>
            <a:endParaRPr lang="en-US"/>
          </a:p>
        </p:txBody>
      </p:sp>
    </p:spTree>
    <p:extLst>
      <p:ext uri="{BB962C8B-B14F-4D97-AF65-F5344CB8AC3E}">
        <p14:creationId xmlns:p14="http://schemas.microsoft.com/office/powerpoint/2010/main" val="246044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7F011-3BC8-4EAD-83B9-9621090B4031}" type="slidenum">
              <a:rPr lang="en-US" smtClean="0"/>
              <a:t>7</a:t>
            </a:fld>
            <a:endParaRPr lang="en-US"/>
          </a:p>
        </p:txBody>
      </p:sp>
    </p:spTree>
    <p:extLst>
      <p:ext uri="{BB962C8B-B14F-4D97-AF65-F5344CB8AC3E}">
        <p14:creationId xmlns:p14="http://schemas.microsoft.com/office/powerpoint/2010/main" val="208488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7F011-3BC8-4EAD-83B9-9621090B4031}" type="slidenum">
              <a:rPr lang="en-US" smtClean="0"/>
              <a:t>9</a:t>
            </a:fld>
            <a:endParaRPr lang="en-US"/>
          </a:p>
        </p:txBody>
      </p:sp>
    </p:spTree>
    <p:extLst>
      <p:ext uri="{BB962C8B-B14F-4D97-AF65-F5344CB8AC3E}">
        <p14:creationId xmlns:p14="http://schemas.microsoft.com/office/powerpoint/2010/main" val="270101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7F011-3BC8-4EAD-83B9-9621090B4031}" type="slidenum">
              <a:rPr lang="en-US" smtClean="0"/>
              <a:t>14</a:t>
            </a:fld>
            <a:endParaRPr lang="en-US"/>
          </a:p>
        </p:txBody>
      </p:sp>
    </p:spTree>
    <p:extLst>
      <p:ext uri="{BB962C8B-B14F-4D97-AF65-F5344CB8AC3E}">
        <p14:creationId xmlns:p14="http://schemas.microsoft.com/office/powerpoint/2010/main" val="298205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45979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214227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28147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05165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413162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12310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92900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85931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43751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62277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3412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5835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8431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2583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562613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46038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25820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240583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148041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583798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458738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958109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9409F2-D916-45C0-8C0E-E92532C0B32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08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437599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545521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648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309546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3942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988938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220500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019697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85473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032264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78996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583426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980145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290833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859297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60691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582192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84222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0993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189422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415362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07630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59963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596781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152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532322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55096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479386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944532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122319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588559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086642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50471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645002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3354479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933398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043685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38278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937627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901113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7023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282738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231787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8449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069387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05033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652632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95165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312551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239064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124829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5800502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947763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68617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3099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0350583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95498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0282561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776454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722571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904957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CBB41-9F73-4864-A83B-18764FCC664F}"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589419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664347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26CBB41-9F73-4864-A83B-18764FCC664F}" type="datetimeFigureOut">
              <a:rPr lang="en-US" smtClean="0"/>
              <a:t>12/24/2016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235955519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3951730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15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163380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340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740437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49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9503012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2022822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CBB41-9F73-4864-A83B-18764FCC664F}"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24125478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6CBB41-9F73-4864-A83B-18764FCC664F}" type="datetimeFigureOut">
              <a:rPr lang="en-US" smtClean="0"/>
              <a:t>12/24/2016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829727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888528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CBB41-9F73-4864-A83B-18764FCC664F}"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18724893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CBB41-9F73-4864-A83B-18764FCC664F}"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409F2-D916-45C0-8C0E-E92532C0B32A}" type="slidenum">
              <a:rPr lang="en-US" smtClean="0"/>
              <a:t>‹#›</a:t>
            </a:fld>
            <a:endParaRPr lang="en-US"/>
          </a:p>
        </p:txBody>
      </p:sp>
    </p:spTree>
    <p:extLst>
      <p:ext uri="{BB962C8B-B14F-4D97-AF65-F5344CB8AC3E}">
        <p14:creationId xmlns:p14="http://schemas.microsoft.com/office/powerpoint/2010/main" val="402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6.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33163376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5514215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922008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33049247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2986792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10499505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A9409F2-D916-45C0-8C0E-E92532C0B32A}" type="slidenum">
              <a:rPr lang="en-US" smtClean="0"/>
              <a:t>‹#›</a:t>
            </a:fld>
            <a:endParaRPr lang="en-US"/>
          </a:p>
        </p:txBody>
      </p:sp>
    </p:spTree>
    <p:extLst>
      <p:ext uri="{BB962C8B-B14F-4D97-AF65-F5344CB8AC3E}">
        <p14:creationId xmlns:p14="http://schemas.microsoft.com/office/powerpoint/2010/main" val="298062375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6CBB41-9F73-4864-A83B-18764FCC664F}" type="datetimeFigureOut">
              <a:rPr lang="en-US" smtClean="0"/>
              <a:t>12/24/2016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9409F2-D916-45C0-8C0E-E92532C0B32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81068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023" y="1"/>
            <a:ext cx="8566212" cy="1650166"/>
          </a:xfrm>
          <a:solidFill>
            <a:schemeClr val="accent1"/>
          </a:solidFill>
        </p:spPr>
        <p:txBody>
          <a:bodyPr>
            <a:noAutofit/>
          </a:bodyPr>
          <a:lstStyle/>
          <a:p>
            <a:r>
              <a:rPr lang="en-US" sz="8800" dirty="0" err="1" smtClean="0">
                <a:latin typeface="NikoshBAN" panose="02000000000000000000" pitchFamily="2" charset="0"/>
                <a:cs typeface="NikoshBAN" panose="02000000000000000000" pitchFamily="2" charset="0"/>
              </a:rPr>
              <a:t>স্বা</a:t>
            </a:r>
            <a:r>
              <a:rPr lang="bn-BD" sz="8800" dirty="0" smtClean="0">
                <a:latin typeface="NikoshBAN" panose="02000000000000000000" pitchFamily="2" charset="0"/>
                <a:cs typeface="NikoshBAN" panose="02000000000000000000" pitchFamily="2" charset="0"/>
              </a:rPr>
              <a:t>গতম</a:t>
            </a:r>
            <a:endParaRPr lang="en-US" sz="8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23" y="1650166"/>
            <a:ext cx="8566212" cy="5207833"/>
          </a:xfrm>
          <a:prstGeom prst="rect">
            <a:avLst/>
          </a:prstGeom>
        </p:spPr>
      </p:pic>
    </p:spTree>
    <p:extLst>
      <p:ext uri="{BB962C8B-B14F-4D97-AF65-F5344CB8AC3E}">
        <p14:creationId xmlns:p14="http://schemas.microsoft.com/office/powerpoint/2010/main" val="230527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4000" dirty="0" smtClean="0">
                <a:solidFill>
                  <a:schemeClr val="accent1">
                    <a:lumMod val="75000"/>
                  </a:schemeClr>
                </a:solidFill>
                <a:latin typeface="NikoshBAN" panose="02000000000000000000" pitchFamily="2" charset="0"/>
                <a:cs typeface="NikoshBAN" panose="02000000000000000000" pitchFamily="2" charset="0"/>
              </a:rPr>
              <a:t>খ,নং প্রশ্নের উত্তরঃ</a:t>
            </a:r>
            <a:endParaRPr lang="en-US" sz="4000" dirty="0">
              <a:solidFill>
                <a:schemeClr val="accent1">
                  <a:lumMod val="75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sz="half" idx="1"/>
          </p:nvPr>
        </p:nvSpPr>
        <p:spPr>
          <a:xfrm>
            <a:off x="34629" y="1825624"/>
            <a:ext cx="6019800" cy="5032375"/>
          </a:xfrm>
        </p:spPr>
        <p:txBody>
          <a:bodyPr>
            <a:normAutofit/>
          </a:bodyPr>
          <a:lstStyle/>
          <a:p>
            <a:r>
              <a:rPr lang="bn-BD" dirty="0" smtClean="0">
                <a:latin typeface="NikoshBAN" panose="02000000000000000000" pitchFamily="2" charset="0"/>
                <a:cs typeface="NikoshBAN" panose="02000000000000000000" pitchFamily="2" charset="0"/>
              </a:rPr>
              <a:t>তাহলে, আয়তক্ষেত্রের দৈর্ঘ্য</a:t>
            </a:r>
            <a:r>
              <a:rPr lang="en-US" dirty="0" smtClean="0">
                <a:latin typeface="NikoshBAN" panose="02000000000000000000" pitchFamily="2" charset="0"/>
                <a:cs typeface="NikoshBAN" panose="02000000000000000000" pitchFamily="2" charset="0"/>
              </a:rPr>
              <a:t>13</a:t>
            </a:r>
            <a:r>
              <a:rPr lang="bn-BD" dirty="0" smtClean="0">
                <a:latin typeface="NikoshBAN" panose="02000000000000000000" pitchFamily="2" charset="0"/>
                <a:cs typeface="NikoshBAN" panose="02000000000000000000" pitchFamily="2" charset="0"/>
              </a:rPr>
              <a:t>সে.মি.</a:t>
            </a:r>
            <a:endParaRPr lang="bn-BD" sz="2400" dirty="0" smtClean="0">
              <a:latin typeface="NikoshBAN" panose="02000000000000000000" pitchFamily="2" charset="0"/>
              <a:cs typeface="NikoshBAN" panose="02000000000000000000" pitchFamily="2" charset="0"/>
            </a:endParaRPr>
          </a:p>
          <a:p>
            <a:r>
              <a:rPr lang="bn-BD" dirty="0" smtClean="0">
                <a:latin typeface="NikoshBAN" panose="02000000000000000000" pitchFamily="2" charset="0"/>
                <a:cs typeface="NikoshBAN" panose="02000000000000000000" pitchFamily="2" charset="0"/>
              </a:rPr>
              <a:t>        আয়তক্ষেত্রের প্রস্হ </a:t>
            </a:r>
            <a:r>
              <a:rPr lang="en-US" dirty="0" smtClean="0">
                <a:latin typeface="NikoshBAN" panose="02000000000000000000" pitchFamily="2" charset="0"/>
                <a:cs typeface="NikoshBAN" panose="02000000000000000000" pitchFamily="2" charset="0"/>
              </a:rPr>
              <a:t>12</a:t>
            </a:r>
            <a:r>
              <a:rPr lang="bn-BD" dirty="0" smtClean="0">
                <a:latin typeface="NikoshBAN" panose="02000000000000000000" pitchFamily="2" charset="0"/>
                <a:cs typeface="NikoshBAN" panose="02000000000000000000" pitchFamily="2" charset="0"/>
              </a:rPr>
              <a:t>সে.মি.</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ABD </a:t>
            </a:r>
            <a:r>
              <a:rPr lang="bn-BD" dirty="0" smtClean="0">
                <a:latin typeface="NikoshBAN" panose="02000000000000000000" pitchFamily="2" charset="0"/>
                <a:cs typeface="NikoshBAN" panose="02000000000000000000" pitchFamily="2" charset="0"/>
              </a:rPr>
              <a:t>ত্রিভুজে-</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BD=</a:t>
            </a:r>
          </a:p>
          <a:p>
            <a:pPr marL="0" indent="0">
              <a:buNone/>
            </a:pPr>
            <a:r>
              <a:rPr lang="en-US" dirty="0" smtClean="0">
                <a:latin typeface="NikoshBAN" panose="02000000000000000000" pitchFamily="2" charset="0"/>
                <a:cs typeface="NikoshBAN" panose="02000000000000000000" pitchFamily="2" charset="0"/>
              </a:rPr>
              <a:t>       =</a:t>
            </a:r>
          </a:p>
          <a:p>
            <a:pPr marL="0" indent="0">
              <a:buNone/>
            </a:pP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=17.69</a:t>
            </a:r>
            <a:r>
              <a:rPr lang="bn-BD" dirty="0" smtClean="0">
                <a:latin typeface="NikoshBAN" panose="02000000000000000000" pitchFamily="2" charset="0"/>
                <a:cs typeface="NikoshBAN" panose="02000000000000000000" pitchFamily="2" charset="0"/>
              </a:rPr>
              <a:t>সে.মি.</a:t>
            </a:r>
            <a:endParaRPr lang="en-US" sz="2400" dirty="0">
              <a:latin typeface="NikoshBAN" panose="02000000000000000000" pitchFamily="2" charset="0"/>
              <a:cs typeface="NikoshBAN" panose="02000000000000000000" pitchFamily="2" charset="0"/>
            </a:endParaRPr>
          </a:p>
        </p:txBody>
      </p:sp>
      <p:sp>
        <p:nvSpPr>
          <p:cNvPr id="17" name="Content Placeholder 16"/>
          <p:cNvSpPr>
            <a:spLocks noGrp="1"/>
          </p:cNvSpPr>
          <p:nvPr>
            <p:ph sz="half" idx="2"/>
          </p:nvPr>
        </p:nvSpPr>
        <p:spPr>
          <a:xfrm>
            <a:off x="6104796" y="1825623"/>
            <a:ext cx="6200858" cy="5032375"/>
          </a:xfrm>
        </p:spPr>
        <p:txBody>
          <a:bodyPr>
            <a:normAutofit/>
          </a:bodyPr>
          <a:lstStyle/>
          <a:p>
            <a:pPr marL="0" indent="0">
              <a:buNone/>
            </a:pPr>
            <a:r>
              <a:rPr lang="bn-BD" sz="3200" dirty="0" smtClean="0">
                <a:latin typeface="NikoshBAN" panose="02000000000000000000" pitchFamily="2" charset="0"/>
                <a:cs typeface="NikoshBAN" panose="02000000000000000000" pitchFamily="2" charset="0"/>
              </a:rPr>
              <a:t>বর্গের এক বাহুর দৈর্ঘ্য=</a:t>
            </a:r>
            <a:r>
              <a:rPr lang="en-US" sz="3200" dirty="0" smtClean="0">
                <a:latin typeface="NikoshBAN" panose="02000000000000000000" pitchFamily="2" charset="0"/>
                <a:cs typeface="NikoshBAN" panose="02000000000000000000" pitchFamily="2" charset="0"/>
              </a:rPr>
              <a:t>17.69</a:t>
            </a:r>
            <a:r>
              <a:rPr lang="bn-BD" sz="3200" dirty="0" smtClean="0">
                <a:latin typeface="NikoshBAN" panose="02000000000000000000" pitchFamily="2" charset="0"/>
                <a:cs typeface="NikoshBAN" panose="02000000000000000000" pitchFamily="2" charset="0"/>
              </a:rPr>
              <a:t>সে.মি.</a:t>
            </a:r>
          </a:p>
          <a:p>
            <a:pPr marL="0" indent="0">
              <a:buNone/>
            </a:pPr>
            <a:r>
              <a:rPr lang="bn-BD" sz="3200" dirty="0" smtClean="0">
                <a:latin typeface="NikoshBAN" panose="02000000000000000000" pitchFamily="2" charset="0"/>
                <a:cs typeface="NikoshBAN" panose="02000000000000000000" pitchFamily="2" charset="0"/>
              </a:rPr>
              <a:t>বর্গের ক্ষেত্রফল=</a:t>
            </a:r>
            <a:r>
              <a:rPr lang="en-US" sz="3200" dirty="0" smtClean="0">
                <a:latin typeface="NikoshBAN" panose="02000000000000000000" pitchFamily="2" charset="0"/>
                <a:cs typeface="NikoshBAN" panose="02000000000000000000" pitchFamily="2" charset="0"/>
              </a:rPr>
              <a:t>312.93</a:t>
            </a:r>
            <a:r>
              <a:rPr lang="bn-BD" sz="3200" dirty="0" smtClean="0">
                <a:latin typeface="NikoshBAN" panose="02000000000000000000" pitchFamily="2" charset="0"/>
                <a:cs typeface="NikoshBAN" panose="02000000000000000000" pitchFamily="2" charset="0"/>
              </a:rPr>
              <a:t>ব.সে.মি.</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1813302" y="2960176"/>
            <a:ext cx="2123267" cy="111587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813302" y="2960176"/>
            <a:ext cx="2123267" cy="111587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9470" y="2590844"/>
            <a:ext cx="650929" cy="369332"/>
          </a:xfrm>
          <a:prstGeom prst="rect">
            <a:avLst/>
          </a:prstGeom>
          <a:noFill/>
        </p:spPr>
        <p:txBody>
          <a:bodyPr wrap="square" rtlCol="0">
            <a:spAutoFit/>
          </a:bodyPr>
          <a:lstStyle/>
          <a:p>
            <a:r>
              <a:rPr lang="en-US" dirty="0" smtClean="0"/>
              <a:t>13</a:t>
            </a:r>
            <a:endParaRPr lang="en-US" dirty="0"/>
          </a:p>
        </p:txBody>
      </p:sp>
      <p:sp>
        <p:nvSpPr>
          <p:cNvPr id="9" name="TextBox 8"/>
          <p:cNvSpPr txBox="1"/>
          <p:nvPr/>
        </p:nvSpPr>
        <p:spPr>
          <a:xfrm>
            <a:off x="1162373" y="3208149"/>
            <a:ext cx="498529" cy="369332"/>
          </a:xfrm>
          <a:prstGeom prst="rect">
            <a:avLst/>
          </a:prstGeom>
          <a:noFill/>
        </p:spPr>
        <p:txBody>
          <a:bodyPr wrap="square" rtlCol="0">
            <a:spAutoFit/>
          </a:bodyPr>
          <a:lstStyle/>
          <a:p>
            <a:r>
              <a:rPr lang="en-US" dirty="0" smtClean="0"/>
              <a:t>12</a:t>
            </a:r>
            <a:endParaRPr lang="en-US" dirty="0"/>
          </a:p>
        </p:txBody>
      </p:sp>
      <p:sp>
        <p:nvSpPr>
          <p:cNvPr id="10" name="TextBox 9"/>
          <p:cNvSpPr txBox="1"/>
          <p:nvPr/>
        </p:nvSpPr>
        <p:spPr>
          <a:xfrm>
            <a:off x="1476214" y="2703880"/>
            <a:ext cx="449451" cy="369332"/>
          </a:xfrm>
          <a:prstGeom prst="rect">
            <a:avLst/>
          </a:prstGeom>
          <a:noFill/>
        </p:spPr>
        <p:txBody>
          <a:bodyPr wrap="square" rtlCol="0">
            <a:spAutoFit/>
          </a:bodyPr>
          <a:lstStyle/>
          <a:p>
            <a:r>
              <a:rPr lang="en-US" dirty="0" smtClean="0"/>
              <a:t>A</a:t>
            </a:r>
            <a:endParaRPr lang="en-US" dirty="0"/>
          </a:p>
        </p:txBody>
      </p:sp>
      <p:sp>
        <p:nvSpPr>
          <p:cNvPr id="11" name="TextBox 10"/>
          <p:cNvSpPr txBox="1"/>
          <p:nvPr/>
        </p:nvSpPr>
        <p:spPr>
          <a:xfrm>
            <a:off x="3986937" y="2775510"/>
            <a:ext cx="511445" cy="369332"/>
          </a:xfrm>
          <a:prstGeom prst="rect">
            <a:avLst/>
          </a:prstGeom>
          <a:noFill/>
        </p:spPr>
        <p:txBody>
          <a:bodyPr wrap="square" rtlCol="0">
            <a:spAutoFit/>
          </a:bodyPr>
          <a:lstStyle/>
          <a:p>
            <a:r>
              <a:rPr lang="en-US" dirty="0" smtClean="0"/>
              <a:t>B</a:t>
            </a:r>
            <a:endParaRPr lang="en-US" dirty="0"/>
          </a:p>
        </p:txBody>
      </p:sp>
      <p:sp>
        <p:nvSpPr>
          <p:cNvPr id="12" name="TextBox 11"/>
          <p:cNvSpPr txBox="1"/>
          <p:nvPr/>
        </p:nvSpPr>
        <p:spPr>
          <a:xfrm>
            <a:off x="3936569" y="3908747"/>
            <a:ext cx="414578" cy="371960"/>
          </a:xfrm>
          <a:prstGeom prst="rect">
            <a:avLst/>
          </a:prstGeom>
          <a:noFill/>
        </p:spPr>
        <p:txBody>
          <a:bodyPr wrap="square" rtlCol="0">
            <a:spAutoFit/>
          </a:bodyPr>
          <a:lstStyle/>
          <a:p>
            <a:r>
              <a:rPr lang="en-US" dirty="0" smtClean="0"/>
              <a:t>C</a:t>
            </a:r>
            <a:endParaRPr lang="en-US" dirty="0"/>
          </a:p>
        </p:txBody>
      </p:sp>
      <p:sp>
        <p:nvSpPr>
          <p:cNvPr id="13" name="TextBox 12"/>
          <p:cNvSpPr txBox="1"/>
          <p:nvPr/>
        </p:nvSpPr>
        <p:spPr>
          <a:xfrm>
            <a:off x="1589868" y="4023097"/>
            <a:ext cx="446867" cy="369332"/>
          </a:xfrm>
          <a:prstGeom prst="rect">
            <a:avLst/>
          </a:prstGeom>
          <a:noFill/>
        </p:spPr>
        <p:txBody>
          <a:bodyPr wrap="square" rtlCol="0">
            <a:spAutoFit/>
          </a:bodyPr>
          <a:lstStyle/>
          <a:p>
            <a:r>
              <a:rPr lang="en-US" dirty="0" smtClean="0"/>
              <a:t>D</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4137976193"/>
              </p:ext>
            </p:extLst>
          </p:nvPr>
        </p:nvGraphicFramePr>
        <p:xfrm>
          <a:off x="1185986" y="5083469"/>
          <a:ext cx="1599091" cy="371881"/>
        </p:xfrm>
        <a:graphic>
          <a:graphicData uri="http://schemas.openxmlformats.org/presentationml/2006/ole">
            <mc:AlternateContent xmlns:mc="http://schemas.openxmlformats.org/markup-compatibility/2006">
              <mc:Choice xmlns:v="urn:schemas-microsoft-com:vml" Requires="v">
                <p:oleObj spid="_x0000_s1315" name="Equation" r:id="rId3" imgW="1091880" imgH="253800" progId="Equation.3">
                  <p:embed/>
                </p:oleObj>
              </mc:Choice>
              <mc:Fallback>
                <p:oleObj name="Equation" r:id="rId3" imgW="1091880" imgH="253800" progId="Equation.3">
                  <p:embed/>
                  <p:pic>
                    <p:nvPicPr>
                      <p:cNvPr id="0" name=""/>
                      <p:cNvPicPr/>
                      <p:nvPr/>
                    </p:nvPicPr>
                    <p:blipFill>
                      <a:blip r:embed="rId4"/>
                      <a:stretch>
                        <a:fillRect/>
                      </a:stretch>
                    </p:blipFill>
                    <p:spPr>
                      <a:xfrm>
                        <a:off x="1185986" y="5083469"/>
                        <a:ext cx="1599091" cy="371881"/>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29586366"/>
              </p:ext>
            </p:extLst>
          </p:nvPr>
        </p:nvGraphicFramePr>
        <p:xfrm>
          <a:off x="909973" y="5438327"/>
          <a:ext cx="1806655" cy="494974"/>
        </p:xfrm>
        <a:graphic>
          <a:graphicData uri="http://schemas.openxmlformats.org/presentationml/2006/ole">
            <mc:AlternateContent xmlns:mc="http://schemas.openxmlformats.org/markup-compatibility/2006">
              <mc:Choice xmlns:v="urn:schemas-microsoft-com:vml" Requires="v">
                <p:oleObj spid="_x0000_s1316" name="Equation" r:id="rId5" imgW="927000" imgH="253800" progId="Equation.3">
                  <p:embed/>
                </p:oleObj>
              </mc:Choice>
              <mc:Fallback>
                <p:oleObj name="Equation" r:id="rId5" imgW="927000" imgH="253800" progId="Equation.3">
                  <p:embed/>
                  <p:pic>
                    <p:nvPicPr>
                      <p:cNvPr id="0" name=""/>
                      <p:cNvPicPr/>
                      <p:nvPr/>
                    </p:nvPicPr>
                    <p:blipFill>
                      <a:blip r:embed="rId6"/>
                      <a:stretch>
                        <a:fillRect/>
                      </a:stretch>
                    </p:blipFill>
                    <p:spPr>
                      <a:xfrm>
                        <a:off x="909973" y="5438327"/>
                        <a:ext cx="1806655" cy="494974"/>
                      </a:xfrm>
                      <a:prstGeom prst="rect">
                        <a:avLst/>
                      </a:prstGeom>
                    </p:spPr>
                  </p:pic>
                </p:oleObj>
              </mc:Fallback>
            </mc:AlternateContent>
          </a:graphicData>
        </a:graphic>
      </p:graphicFrame>
    </p:spTree>
    <p:extLst>
      <p:ext uri="{BB962C8B-B14F-4D97-AF65-F5344CB8AC3E}">
        <p14:creationId xmlns:p14="http://schemas.microsoft.com/office/powerpoint/2010/main" val="3182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ipe(down)">
                                      <p:cBhvr>
                                        <p:cTn id="54" dur="500"/>
                                        <p:tgtEl>
                                          <p:spTgt spid="1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wipe(down)">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bn-BD" sz="5400" dirty="0" smtClean="0">
                <a:latin typeface="NikoshBAN" panose="02000000000000000000" pitchFamily="2" charset="0"/>
                <a:cs typeface="NikoshBAN" panose="02000000000000000000" pitchFamily="2" charset="0"/>
              </a:rPr>
              <a:t>দলীয় কাজঃ</a:t>
            </a:r>
            <a:endParaRPr lang="en-US" sz="5400" dirty="0">
              <a:latin typeface="NikoshBAN" panose="02000000000000000000" pitchFamily="2" charset="0"/>
              <a:cs typeface="NikoshBAN" panose="02000000000000000000" pitchFamily="2" charset="0"/>
            </a:endParaRPr>
          </a:p>
        </p:txBody>
      </p:sp>
      <p:sp>
        <p:nvSpPr>
          <p:cNvPr id="3" name="Content Placeholder 2"/>
          <p:cNvSpPr>
            <a:spLocks noGrp="1"/>
          </p:cNvSpPr>
          <p:nvPr>
            <p:ph sz="quarter" idx="13"/>
          </p:nvPr>
        </p:nvSpPr>
        <p:spPr>
          <a:xfrm>
            <a:off x="838200" y="1690688"/>
            <a:ext cx="10515600" cy="4351338"/>
          </a:xfrm>
          <a:solidFill>
            <a:schemeClr val="bg1">
              <a:lumMod val="75000"/>
            </a:schemeClr>
          </a:solidFill>
        </p:spPr>
        <p:txBody>
          <a:bodyPr>
            <a:normAutofit/>
          </a:bodyPr>
          <a:lstStyle/>
          <a:p>
            <a:r>
              <a:rPr lang="bn-BD" sz="3600" dirty="0" smtClean="0">
                <a:latin typeface="NikoshBAN" panose="02000000000000000000" pitchFamily="2" charset="0"/>
                <a:cs typeface="NikoshBAN" panose="02000000000000000000" pitchFamily="2" charset="0"/>
              </a:rPr>
              <a:t>একটি আয়তক্ষেত্রের দৈর্ঘ্য</a:t>
            </a:r>
            <a:r>
              <a:rPr lang="en-US" sz="3600" dirty="0" smtClean="0">
                <a:latin typeface="NikoshBAN" panose="02000000000000000000" pitchFamily="2" charset="0"/>
                <a:cs typeface="NikoshBAN" panose="02000000000000000000" pitchFamily="2" charset="0"/>
              </a:rPr>
              <a:t> 15%</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বৃদ্ধিএবং প্রস্হ </a:t>
            </a:r>
            <a:r>
              <a:rPr lang="en-US" sz="3600" dirty="0" smtClean="0">
                <a:latin typeface="NikoshBAN" panose="02000000000000000000" pitchFamily="2" charset="0"/>
                <a:cs typeface="NikoshBAN" panose="02000000000000000000" pitchFamily="2" charset="0"/>
              </a:rPr>
              <a:t>15%</a:t>
            </a:r>
            <a:r>
              <a:rPr lang="bn-BD" sz="3600" dirty="0" smtClean="0">
                <a:latin typeface="NikoshBAN" panose="02000000000000000000" pitchFamily="2" charset="0"/>
                <a:cs typeface="NikoshBAN" panose="02000000000000000000" pitchFamily="2" charset="0"/>
              </a:rPr>
              <a:t> হ্রাস পেলে</a:t>
            </a:r>
          </a:p>
          <a:p>
            <a:r>
              <a:rPr lang="bn-BD" sz="3600" dirty="0" smtClean="0">
                <a:latin typeface="NikoshBAN" panose="02000000000000000000" pitchFamily="2" charset="0"/>
                <a:cs typeface="NikoshBAN" panose="02000000000000000000" pitchFamily="2" charset="0"/>
              </a:rPr>
              <a:t>আয়তক্ষেত্রের</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ক্ষেত্রফল শতকরা কত বৃদ্ধি বা হ্রাস পাবে?</a:t>
            </a:r>
          </a:p>
        </p:txBody>
      </p:sp>
    </p:spTree>
    <p:extLst>
      <p:ext uri="{BB962C8B-B14F-4D97-AF65-F5344CB8AC3E}">
        <p14:creationId xmlns:p14="http://schemas.microsoft.com/office/powerpoint/2010/main" val="290533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79" y="318630"/>
            <a:ext cx="10515600" cy="1325563"/>
          </a:xfrm>
        </p:spPr>
        <p:txBody>
          <a:bodyPr>
            <a:normAutofit/>
          </a:bodyPr>
          <a:lstStyle/>
          <a:p>
            <a:r>
              <a:rPr lang="bn-BD" sz="5400" dirty="0" smtClean="0">
                <a:solidFill>
                  <a:schemeClr val="accent6"/>
                </a:solidFill>
                <a:latin typeface="NikoshBAN" panose="02000000000000000000" pitchFamily="2" charset="0"/>
                <a:cs typeface="NikoshBAN" panose="02000000000000000000" pitchFamily="2" charset="0"/>
              </a:rPr>
              <a:t>মূল্যায়নঃ</a:t>
            </a:r>
            <a:endParaRPr lang="en-US" sz="5400" dirty="0">
              <a:solidFill>
                <a:schemeClr val="accent6"/>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r>
              <a:rPr lang="bn-BD" sz="4000" dirty="0" smtClean="0">
                <a:latin typeface="NikoshBAN" panose="02000000000000000000" pitchFamily="2" charset="0"/>
                <a:cs typeface="NikoshBAN" panose="02000000000000000000" pitchFamily="2" charset="0"/>
              </a:rPr>
              <a:t>১।অনুপাত বলতে কী বুঝ?</a:t>
            </a:r>
          </a:p>
          <a:p>
            <a:r>
              <a:rPr lang="bn-BD" sz="4000" dirty="0" smtClean="0">
                <a:latin typeface="NikoshBAN" panose="02000000000000000000" pitchFamily="2" charset="0"/>
                <a:cs typeface="NikoshBAN" panose="02000000000000000000" pitchFamily="2" charset="0"/>
              </a:rPr>
              <a:t>২। ৩:৫ কে শতকরায় প্রকাশ কর।</a:t>
            </a:r>
          </a:p>
          <a:p>
            <a:r>
              <a:rPr lang="bn-BD" sz="4000" dirty="0" smtClean="0">
                <a:latin typeface="NikoshBAN" panose="02000000000000000000" pitchFamily="2" charset="0"/>
                <a:cs typeface="NikoshBAN" panose="02000000000000000000" pitchFamily="2" charset="0"/>
              </a:rPr>
              <a:t>৩। ত্রিভুজের পরিসীমা বলতে কী বুঝ?</a:t>
            </a:r>
          </a:p>
          <a:p>
            <a:r>
              <a:rPr lang="bn-BD" sz="4000" dirty="0" smtClean="0">
                <a:latin typeface="NikoshBAN" panose="02000000000000000000" pitchFamily="2" charset="0"/>
                <a:cs typeface="NikoshBAN" panose="02000000000000000000" pitchFamily="2" charset="0"/>
              </a:rPr>
              <a:t>৪।একটি বাহুর দৈর্ঘ্য দিগুণ হলে উহার ক্ষেত্রফল কতগুণ বৃদ্ধি পাবে</a:t>
            </a:r>
            <a:r>
              <a:rPr lang="bn-BD" dirty="0" smtClean="0"/>
              <a:t>?</a:t>
            </a:r>
            <a:endParaRPr lang="en-US" dirty="0"/>
          </a:p>
        </p:txBody>
      </p:sp>
    </p:spTree>
    <p:extLst>
      <p:ext uri="{BB962C8B-B14F-4D97-AF65-F5344CB8AC3E}">
        <p14:creationId xmlns:p14="http://schemas.microsoft.com/office/powerpoint/2010/main" val="25120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5400" dirty="0" smtClean="0">
                <a:solidFill>
                  <a:srgbClr val="00B0F0"/>
                </a:solidFill>
                <a:latin typeface="NikoshBAN" panose="02000000000000000000" pitchFamily="2" charset="0"/>
                <a:cs typeface="NikoshBAN" panose="02000000000000000000" pitchFamily="2" charset="0"/>
              </a:rPr>
              <a:t>বাড়ীর কাজঃ</a:t>
            </a:r>
            <a:endParaRPr lang="en-US" sz="5400" dirty="0">
              <a:solidFill>
                <a:srgbClr val="00B0F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r>
              <a:rPr lang="bn-BD" sz="4000" dirty="0" smtClean="0">
                <a:latin typeface="NikoshBAN" panose="02000000000000000000" pitchFamily="2" charset="0"/>
                <a:cs typeface="NikoshBAN" panose="02000000000000000000" pitchFamily="2" charset="0"/>
              </a:rPr>
              <a:t>যদি কোনো বর্গক্ষেত্রের বাহুর পরিমাণ </a:t>
            </a:r>
            <a:r>
              <a:rPr lang="en-US" sz="4000" dirty="0" smtClean="0">
                <a:latin typeface="NikoshBAN" panose="02000000000000000000" pitchFamily="2" charset="0"/>
                <a:cs typeface="NikoshBAN" panose="02000000000000000000" pitchFamily="2" charset="0"/>
              </a:rPr>
              <a:t>20% </a:t>
            </a:r>
            <a:r>
              <a:rPr lang="bn-BD" sz="4000" dirty="0" smtClean="0">
                <a:latin typeface="NikoshBAN" panose="02000000000000000000" pitchFamily="2" charset="0"/>
                <a:cs typeface="NikoshBAN" panose="02000000000000000000" pitchFamily="2" charset="0"/>
              </a:rPr>
              <a:t>বৃদ্ধি পায়,তবে তার ক্ষেত্রফল শতকরা কত বৃদ্ধি পাবে?</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2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0"/>
            <a:ext cx="10515600" cy="1325563"/>
          </a:xfrm>
        </p:spPr>
        <p:txBody>
          <a:bodyPr>
            <a:normAutofit/>
          </a:bodyPr>
          <a:lstStyle/>
          <a:p>
            <a:pPr algn="ctr"/>
            <a:r>
              <a:rPr lang="bn-BD" sz="8800" dirty="0" smtClean="0">
                <a:solidFill>
                  <a:srgbClr val="00B050"/>
                </a:solidFill>
                <a:latin typeface="NikoshBAN" panose="02000000000000000000" pitchFamily="2" charset="0"/>
                <a:cs typeface="NikoshBAN" panose="02000000000000000000" pitchFamily="2" charset="0"/>
              </a:rPr>
              <a:t>ধন্যবাদ</a:t>
            </a:r>
            <a:endParaRPr lang="en-US" sz="8800" dirty="0">
              <a:solidFill>
                <a:srgbClr val="00B050"/>
              </a:solidFill>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929" y="1393666"/>
            <a:ext cx="9360977" cy="5258594"/>
          </a:xfrm>
        </p:spPr>
      </p:pic>
    </p:spTree>
    <p:extLst>
      <p:ext uri="{BB962C8B-B14F-4D97-AF65-F5344CB8AC3E}">
        <p14:creationId xmlns:p14="http://schemas.microsoft.com/office/powerpoint/2010/main" val="17912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cropped-concrete3d-copy11.jpg"/>
          <p:cNvPicPr>
            <a:picLocks noChangeAspect="1"/>
          </p:cNvPicPr>
          <p:nvPr/>
        </p:nvPicPr>
        <p:blipFill>
          <a:blip r:embed="rId4" cstate="print"/>
          <a:stretch>
            <a:fillRect/>
          </a:stretch>
        </p:blipFill>
        <p:spPr>
          <a:xfrm>
            <a:off x="812800" y="152400"/>
            <a:ext cx="10464800" cy="1901372"/>
          </a:xfrm>
          <a:prstGeom prst="rect">
            <a:avLst/>
          </a:prstGeom>
        </p:spPr>
      </p:pic>
      <p:sp>
        <p:nvSpPr>
          <p:cNvPr id="7" name="Flowchart: Alternate Process 6"/>
          <p:cNvSpPr/>
          <p:nvPr/>
        </p:nvSpPr>
        <p:spPr>
          <a:xfrm>
            <a:off x="2743200" y="3429000"/>
            <a:ext cx="6908800" cy="2133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গণিত</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বিভাগ</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ক্যান্টনমেন্ট পাবলিক স্কুল </a:t>
            </a:r>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ও কলেজ</a:t>
            </a:r>
            <a:r>
              <a:rPr lang="bn-BD"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মোমেনশাহী</a:t>
            </a:r>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4368800" y="2590801"/>
            <a:ext cx="3149600" cy="769441"/>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NikoshBAN" pitchFamily="2" charset="0"/>
                <a:cs typeface="NikoshBAN" pitchFamily="2" charset="0"/>
              </a:rPr>
              <a:t>উপস্থাপনায়</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306159504"/>
      </p:ext>
    </p:extLst>
  </p:cSld>
  <p:clrMapOvr>
    <a:masterClrMapping/>
  </p:clrMapOvr>
  <p:transition spd="slow">
    <p:fad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চিত্রঃ</a:t>
            </a:r>
            <a:endParaRPr lang="en-US" dirty="0"/>
          </a:p>
        </p:txBody>
      </p:sp>
      <p:sp>
        <p:nvSpPr>
          <p:cNvPr id="3" name="Content Placeholder 2"/>
          <p:cNvSpPr>
            <a:spLocks noGrp="1"/>
          </p:cNvSpPr>
          <p:nvPr>
            <p:ph idx="1"/>
          </p:nvPr>
        </p:nvSpPr>
        <p:spPr>
          <a:xfrm>
            <a:off x="728420" y="1690688"/>
            <a:ext cx="10625380" cy="4896091"/>
          </a:xfrm>
          <a:ln w="28575">
            <a:solidFill>
              <a:schemeClr val="tx1"/>
            </a:solidFill>
          </a:ln>
        </p:spPr>
        <p:txBody>
          <a:bodyPr/>
          <a:lstStyle/>
          <a:p>
            <a:pPr marL="0" indent="0">
              <a:buNone/>
            </a:pPr>
            <a:endParaRPr lang="bn-BD" sz="3200" dirty="0" smtClean="0">
              <a:latin typeface="NikoshBAN" panose="02000000000000000000" pitchFamily="2" charset="0"/>
              <a:cs typeface="NikoshBAN" panose="02000000000000000000" pitchFamily="2" charset="0"/>
            </a:endParaRPr>
          </a:p>
          <a:p>
            <a:pPr marL="0" indent="0">
              <a:buNone/>
            </a:pPr>
            <a:endParaRPr lang="bn-BD" dirty="0"/>
          </a:p>
          <a:p>
            <a:pPr marL="0" indent="0">
              <a:buNone/>
            </a:pPr>
            <a:r>
              <a:rPr lang="bn-BD" dirty="0" smtClean="0"/>
              <a:t>  </a:t>
            </a:r>
          </a:p>
          <a:p>
            <a:pPr marL="0" indent="0">
              <a:buNone/>
            </a:pPr>
            <a:endParaRPr lang="bn-BD" dirty="0"/>
          </a:p>
          <a:p>
            <a:pPr marL="0" indent="0">
              <a:buNone/>
            </a:pPr>
            <a:endParaRPr lang="bn-BD" dirty="0" smtClean="0"/>
          </a:p>
          <a:p>
            <a:pPr marL="0" indent="0">
              <a:buNone/>
            </a:pPr>
            <a:endParaRPr lang="bn-BD" dirty="0"/>
          </a:p>
          <a:p>
            <a:pPr marL="0" indent="0">
              <a:buNone/>
            </a:pP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cxnSp>
        <p:nvCxnSpPr>
          <p:cNvPr id="5" name="Straight Connector 4"/>
          <p:cNvCxnSpPr/>
          <p:nvPr/>
        </p:nvCxnSpPr>
        <p:spPr>
          <a:xfrm>
            <a:off x="3006671" y="2247254"/>
            <a:ext cx="3223648" cy="15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84163" y="3177153"/>
            <a:ext cx="6292312" cy="309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983783" y="4559678"/>
            <a:ext cx="1642820" cy="10073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096000" y="3859078"/>
            <a:ext cx="2521058" cy="19992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6988" y="365125"/>
            <a:ext cx="1470212" cy="369332"/>
          </a:xfrm>
          <a:prstGeom prst="rect">
            <a:avLst/>
          </a:prstGeom>
          <a:noFill/>
        </p:spPr>
        <p:txBody>
          <a:bodyPr wrap="square" rtlCol="0">
            <a:spAutoFit/>
          </a:bodyPr>
          <a:lstStyle/>
          <a:p>
            <a:r>
              <a:rPr lang="en-US" dirty="0" smtClean="0"/>
              <a:t>2</a:t>
            </a:r>
            <a:r>
              <a:rPr lang="bn-BD" dirty="0" smtClean="0"/>
              <a:t>সে.মি.</a:t>
            </a:r>
            <a:endParaRPr lang="en-US" dirty="0"/>
          </a:p>
        </p:txBody>
      </p:sp>
      <p:sp>
        <p:nvSpPr>
          <p:cNvPr id="8" name="TextBox 7"/>
          <p:cNvSpPr txBox="1"/>
          <p:nvPr/>
        </p:nvSpPr>
        <p:spPr>
          <a:xfrm>
            <a:off x="-2796988" y="1506071"/>
            <a:ext cx="1255059" cy="369332"/>
          </a:xfrm>
          <a:prstGeom prst="rect">
            <a:avLst/>
          </a:prstGeom>
          <a:noFill/>
        </p:spPr>
        <p:txBody>
          <a:bodyPr wrap="square" rtlCol="0">
            <a:spAutoFit/>
          </a:bodyPr>
          <a:lstStyle/>
          <a:p>
            <a:r>
              <a:rPr lang="en-US" dirty="0" smtClean="0"/>
              <a:t>4</a:t>
            </a:r>
            <a:r>
              <a:rPr lang="bn-BD" dirty="0" smtClean="0"/>
              <a:t>সে.মি.</a:t>
            </a:r>
            <a:endParaRPr lang="en-US" dirty="0"/>
          </a:p>
        </p:txBody>
      </p:sp>
      <p:sp>
        <p:nvSpPr>
          <p:cNvPr id="11" name="TextBox 10"/>
          <p:cNvSpPr txBox="1"/>
          <p:nvPr/>
        </p:nvSpPr>
        <p:spPr>
          <a:xfrm>
            <a:off x="-2796988" y="2510118"/>
            <a:ext cx="1667435" cy="369332"/>
          </a:xfrm>
          <a:prstGeom prst="rect">
            <a:avLst/>
          </a:prstGeom>
          <a:noFill/>
        </p:spPr>
        <p:txBody>
          <a:bodyPr wrap="square" rtlCol="0">
            <a:spAutoFit/>
          </a:bodyPr>
          <a:lstStyle/>
          <a:p>
            <a:r>
              <a:rPr lang="bn-BD" dirty="0" smtClean="0"/>
              <a:t>৩ব.মি.</a:t>
            </a:r>
            <a:endParaRPr lang="en-US" dirty="0"/>
          </a:p>
        </p:txBody>
      </p:sp>
      <p:sp>
        <p:nvSpPr>
          <p:cNvPr id="12" name="TextBox 11"/>
          <p:cNvSpPr txBox="1"/>
          <p:nvPr/>
        </p:nvSpPr>
        <p:spPr>
          <a:xfrm>
            <a:off x="-2796988" y="3442447"/>
            <a:ext cx="1470212" cy="369332"/>
          </a:xfrm>
          <a:prstGeom prst="rect">
            <a:avLst/>
          </a:prstGeom>
          <a:noFill/>
        </p:spPr>
        <p:txBody>
          <a:bodyPr wrap="square" rtlCol="0">
            <a:spAutoFit/>
          </a:bodyPr>
          <a:lstStyle/>
          <a:p>
            <a:r>
              <a:rPr lang="bn-BD" dirty="0" smtClean="0"/>
              <a:t>৯ব.মি.</a:t>
            </a:r>
            <a:endParaRPr lang="en-US" dirty="0"/>
          </a:p>
        </p:txBody>
      </p:sp>
    </p:spTree>
    <p:extLst>
      <p:ext uri="{BB962C8B-B14F-4D97-AF65-F5344CB8AC3E}">
        <p14:creationId xmlns:p14="http://schemas.microsoft.com/office/powerpoint/2010/main" val="2989216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43 -0.00231 L 0.3319 0.24977 " pathEditMode="relative" rAng="0" ptsTypes="AA">
                                      <p:cBhvr>
                                        <p:cTn id="6" dur="2000" fill="hold"/>
                                        <p:tgtEl>
                                          <p:spTgt spid="6"/>
                                        </p:tgtEl>
                                        <p:attrNameLst>
                                          <p:attrName>ppt_x</p:attrName>
                                          <p:attrName>ppt_y</p:attrName>
                                        </p:attrNameLst>
                                      </p:cBhvr>
                                      <p:rCtr x="16667" y="1259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2.22222E-6 L 0.37487 0.22014 " pathEditMode="relative" rAng="0" ptsTypes="AA">
                                      <p:cBhvr>
                                        <p:cTn id="10" dur="2000" fill="hold"/>
                                        <p:tgtEl>
                                          <p:spTgt spid="8"/>
                                        </p:tgtEl>
                                        <p:attrNameLst>
                                          <p:attrName>ppt_x</p:attrName>
                                          <p:attrName>ppt_y</p:attrName>
                                        </p:attrNameLst>
                                      </p:cBhvr>
                                      <p:rCtr x="18737" y="1099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29167E-6 -4.07407E-6 L 0.32383 0.36204 " pathEditMode="relative" rAng="0" ptsTypes="AA">
                                      <p:cBhvr>
                                        <p:cTn id="14" dur="2000" fill="hold"/>
                                        <p:tgtEl>
                                          <p:spTgt spid="11"/>
                                        </p:tgtEl>
                                        <p:attrNameLst>
                                          <p:attrName>ppt_x</p:attrName>
                                          <p:attrName>ppt_y</p:attrName>
                                        </p:attrNameLst>
                                      </p:cBhvr>
                                      <p:rCtr x="16185" y="1810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69414 0.19028 " pathEditMode="relative" rAng="0" ptsTypes="AA">
                                      <p:cBhvr>
                                        <p:cTn id="18" dur="2000" fill="hold"/>
                                        <p:tgtEl>
                                          <p:spTgt spid="12"/>
                                        </p:tgtEl>
                                        <p:attrNameLst>
                                          <p:attrName>ppt_x</p:attrName>
                                          <p:attrName>ppt_y</p:attrName>
                                        </p:attrNameLst>
                                      </p:cBhvr>
                                      <p:rCtr x="34701" y="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চিত্রঃ</a:t>
            </a:r>
            <a:endParaRPr lang="en-US" dirty="0"/>
          </a:p>
        </p:txBody>
      </p:sp>
      <p:sp>
        <p:nvSpPr>
          <p:cNvPr id="3" name="Content Placeholder 2"/>
          <p:cNvSpPr>
            <a:spLocks noGrp="1"/>
          </p:cNvSpPr>
          <p:nvPr>
            <p:ph idx="1"/>
          </p:nvPr>
        </p:nvSpPr>
        <p:spPr>
          <a:xfrm>
            <a:off x="1145649" y="1965960"/>
            <a:ext cx="9872871" cy="4038600"/>
          </a:xfrm>
        </p:spPr>
        <p:txBody>
          <a:bodyPr/>
          <a:lstStyle/>
          <a:p>
            <a:r>
              <a:rPr lang="bn-BD" dirty="0" smtClean="0"/>
              <a:t>ত্রিভুজের পরিসীমা ৩০ সে.মি.</a:t>
            </a:r>
          </a:p>
          <a:p>
            <a:endParaRPr lang="bn-BD" dirty="0"/>
          </a:p>
          <a:p>
            <a:endParaRPr lang="en-US" dirty="0"/>
          </a:p>
        </p:txBody>
      </p:sp>
      <p:cxnSp>
        <p:nvCxnSpPr>
          <p:cNvPr id="5" name="Straight Connector 4"/>
          <p:cNvCxnSpPr/>
          <p:nvPr/>
        </p:nvCxnSpPr>
        <p:spPr>
          <a:xfrm>
            <a:off x="7132320" y="3009900"/>
            <a:ext cx="15240" cy="2354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47560" y="5364480"/>
            <a:ext cx="344424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32320" y="3009900"/>
            <a:ext cx="3444240" cy="240792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34440" y="0"/>
            <a:ext cx="944880" cy="461665"/>
          </a:xfrm>
          <a:prstGeom prst="rect">
            <a:avLst/>
          </a:prstGeom>
          <a:noFill/>
        </p:spPr>
        <p:txBody>
          <a:bodyPr wrap="square" rtlCol="0">
            <a:spAutoFit/>
          </a:bodyPr>
          <a:lstStyle/>
          <a:p>
            <a:r>
              <a:rPr lang="en-US" sz="2400" dirty="0"/>
              <a:t>A</a:t>
            </a:r>
            <a:endParaRPr lang="en-US" dirty="0"/>
          </a:p>
        </p:txBody>
      </p:sp>
      <p:sp>
        <p:nvSpPr>
          <p:cNvPr id="12" name="TextBox 11"/>
          <p:cNvSpPr txBox="1"/>
          <p:nvPr/>
        </p:nvSpPr>
        <p:spPr>
          <a:xfrm>
            <a:off x="-1234440" y="609600"/>
            <a:ext cx="792480" cy="461665"/>
          </a:xfrm>
          <a:prstGeom prst="rect">
            <a:avLst/>
          </a:prstGeom>
          <a:noFill/>
        </p:spPr>
        <p:txBody>
          <a:bodyPr wrap="square" rtlCol="0">
            <a:spAutoFit/>
          </a:bodyPr>
          <a:lstStyle/>
          <a:p>
            <a:r>
              <a:rPr lang="en-US" sz="2400" dirty="0" smtClean="0"/>
              <a:t>B</a:t>
            </a:r>
            <a:endParaRPr lang="en-US" dirty="0"/>
          </a:p>
        </p:txBody>
      </p:sp>
      <p:sp>
        <p:nvSpPr>
          <p:cNvPr id="13" name="TextBox 12"/>
          <p:cNvSpPr txBox="1"/>
          <p:nvPr/>
        </p:nvSpPr>
        <p:spPr>
          <a:xfrm>
            <a:off x="-1234440" y="1219200"/>
            <a:ext cx="640080" cy="461665"/>
          </a:xfrm>
          <a:prstGeom prst="rect">
            <a:avLst/>
          </a:prstGeom>
          <a:noFill/>
        </p:spPr>
        <p:txBody>
          <a:bodyPr wrap="square" rtlCol="0">
            <a:spAutoFit/>
          </a:bodyPr>
          <a:lstStyle/>
          <a:p>
            <a:r>
              <a:rPr lang="en-US" sz="2400" dirty="0" smtClean="0"/>
              <a:t>C</a:t>
            </a:r>
            <a:endParaRPr lang="en-US" dirty="0"/>
          </a:p>
        </p:txBody>
      </p:sp>
      <p:sp>
        <p:nvSpPr>
          <p:cNvPr id="14" name="TextBox 13"/>
          <p:cNvSpPr txBox="1"/>
          <p:nvPr/>
        </p:nvSpPr>
        <p:spPr>
          <a:xfrm>
            <a:off x="-1463040" y="1965960"/>
            <a:ext cx="762000" cy="381000"/>
          </a:xfrm>
          <a:prstGeom prst="rect">
            <a:avLst/>
          </a:prstGeom>
          <a:noFill/>
        </p:spPr>
        <p:txBody>
          <a:bodyPr wrap="square" rtlCol="0">
            <a:spAutoFit/>
          </a:bodyPr>
          <a:lstStyle/>
          <a:p>
            <a:r>
              <a:rPr lang="bn-BD" dirty="0" smtClean="0"/>
              <a:t>৫</a:t>
            </a:r>
            <a:r>
              <a:rPr lang="en-US" dirty="0" smtClean="0"/>
              <a:t>X</a:t>
            </a:r>
            <a:endParaRPr lang="en-US" dirty="0"/>
          </a:p>
        </p:txBody>
      </p:sp>
      <p:sp>
        <p:nvSpPr>
          <p:cNvPr id="15" name="TextBox 14"/>
          <p:cNvSpPr txBox="1"/>
          <p:nvPr/>
        </p:nvSpPr>
        <p:spPr>
          <a:xfrm>
            <a:off x="-1463040" y="2590800"/>
            <a:ext cx="868680" cy="369332"/>
          </a:xfrm>
          <a:prstGeom prst="rect">
            <a:avLst/>
          </a:prstGeom>
          <a:noFill/>
        </p:spPr>
        <p:txBody>
          <a:bodyPr wrap="square" rtlCol="0">
            <a:spAutoFit/>
          </a:bodyPr>
          <a:lstStyle/>
          <a:p>
            <a:r>
              <a:rPr lang="bn-BD" dirty="0" smtClean="0"/>
              <a:t>১২</a:t>
            </a:r>
            <a:r>
              <a:rPr lang="en-US" dirty="0" smtClean="0"/>
              <a:t>X</a:t>
            </a:r>
            <a:endParaRPr lang="en-US" dirty="0"/>
          </a:p>
        </p:txBody>
      </p:sp>
      <p:sp>
        <p:nvSpPr>
          <p:cNvPr id="16" name="TextBox 15"/>
          <p:cNvSpPr txBox="1"/>
          <p:nvPr/>
        </p:nvSpPr>
        <p:spPr>
          <a:xfrm>
            <a:off x="-1463040" y="3322320"/>
            <a:ext cx="762000" cy="369332"/>
          </a:xfrm>
          <a:prstGeom prst="rect">
            <a:avLst/>
          </a:prstGeom>
          <a:noFill/>
        </p:spPr>
        <p:txBody>
          <a:bodyPr wrap="square" rtlCol="0">
            <a:spAutoFit/>
          </a:bodyPr>
          <a:lstStyle/>
          <a:p>
            <a:r>
              <a:rPr lang="bn-BD" dirty="0" smtClean="0"/>
              <a:t>১৩</a:t>
            </a:r>
            <a:r>
              <a:rPr lang="en-US" dirty="0" smtClean="0"/>
              <a:t>X</a:t>
            </a:r>
            <a:endParaRPr lang="en-US" dirty="0"/>
          </a:p>
        </p:txBody>
      </p:sp>
    </p:spTree>
    <p:extLst>
      <p:ext uri="{BB962C8B-B14F-4D97-AF65-F5344CB8AC3E}">
        <p14:creationId xmlns:p14="http://schemas.microsoft.com/office/powerpoint/2010/main" val="4035921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778E-17 -4.81481E-6 L 0.64753 0.38195 " pathEditMode="relative" rAng="0" ptsTypes="AA">
                                      <p:cBhvr>
                                        <p:cTn id="6" dur="2000" fill="hold"/>
                                        <p:tgtEl>
                                          <p:spTgt spid="11"/>
                                        </p:tgtEl>
                                        <p:attrNameLst>
                                          <p:attrName>ppt_x</p:attrName>
                                          <p:attrName>ppt_y</p:attrName>
                                        </p:attrNameLst>
                                      </p:cBhvr>
                                      <p:rCtr x="32370" y="1909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778E-17 -3.7037E-6 L 0.64245 0.67084 " pathEditMode="relative" rAng="0" ptsTypes="AA">
                                      <p:cBhvr>
                                        <p:cTn id="10" dur="2000" fill="hold"/>
                                        <p:tgtEl>
                                          <p:spTgt spid="12"/>
                                        </p:tgtEl>
                                        <p:attrNameLst>
                                          <p:attrName>ppt_x</p:attrName>
                                          <p:attrName>ppt_y</p:attrName>
                                        </p:attrNameLst>
                                      </p:cBhvr>
                                      <p:rCtr x="32122" y="33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38778E-17 -2.59259E-6 L 0.97878 0.5676 " pathEditMode="relative" rAng="0" ptsTypes="AA">
                                      <p:cBhvr>
                                        <p:cTn id="14" dur="2000" fill="hold"/>
                                        <p:tgtEl>
                                          <p:spTgt spid="13"/>
                                        </p:tgtEl>
                                        <p:attrNameLst>
                                          <p:attrName>ppt_x</p:attrName>
                                          <p:attrName>ppt_y</p:attrName>
                                        </p:attrNameLst>
                                      </p:cBhvr>
                                      <p:rCtr x="48932" y="28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2.59259E-6 L 0.8375 0.07246 " pathEditMode="relative" rAng="0" ptsTypes="AA">
                                      <p:cBhvr>
                                        <p:cTn id="18" dur="2000" fill="hold"/>
                                        <p:tgtEl>
                                          <p:spTgt spid="16"/>
                                        </p:tgtEl>
                                        <p:attrNameLst>
                                          <p:attrName>ppt_x</p:attrName>
                                          <p:attrName>ppt_y</p:attrName>
                                        </p:attrNameLst>
                                      </p:cBhvr>
                                      <p:rCtr x="41875" y="361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3.7037E-7 L 0.81068 0.42199 " pathEditMode="relative" rAng="0" ptsTypes="AA">
                                      <p:cBhvr>
                                        <p:cTn id="22" dur="2000" fill="hold"/>
                                        <p:tgtEl>
                                          <p:spTgt spid="15"/>
                                        </p:tgtEl>
                                        <p:attrNameLst>
                                          <p:attrName>ppt_x</p:attrName>
                                          <p:attrName>ppt_y</p:attrName>
                                        </p:attrNameLst>
                                      </p:cBhvr>
                                      <p:rCtr x="40534" y="2108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64883 0.31019 " pathEditMode="relative" rAng="0" ptsTypes="AA">
                                      <p:cBhvr>
                                        <p:cTn id="26" dur="2000" fill="hold"/>
                                        <p:tgtEl>
                                          <p:spTgt spid="14"/>
                                        </p:tgtEl>
                                        <p:attrNameLst>
                                          <p:attrName>ppt_x</p:attrName>
                                          <p:attrName>ppt_y</p:attrName>
                                        </p:attrNameLst>
                                      </p:cBhvr>
                                      <p:rCtr x="32435" y="1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4775"/>
            <a:ext cx="10515600" cy="1576387"/>
          </a:xfrm>
          <a:solidFill>
            <a:schemeClr val="tx2">
              <a:lumMod val="20000"/>
              <a:lumOff val="80000"/>
            </a:schemeClr>
          </a:solidFill>
        </p:spPr>
        <p:txBody>
          <a:bodyPr/>
          <a:lstStyle/>
          <a:p>
            <a:pPr algn="ctr"/>
            <a:r>
              <a:rPr lang="bn-BD" sz="5400" dirty="0">
                <a:solidFill>
                  <a:schemeClr val="accent2"/>
                </a:solidFill>
                <a:latin typeface="NikoshBAN" panose="02000000000000000000" pitchFamily="2" charset="0"/>
                <a:cs typeface="NikoshBAN" panose="02000000000000000000" pitchFamily="2" charset="0"/>
              </a:rPr>
              <a:t>পাঠ পরিচিতি</a:t>
            </a:r>
            <a:r>
              <a:rPr lang="bn-BD" sz="4800" dirty="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582768" y="2376286"/>
            <a:ext cx="10505941" cy="3684588"/>
          </a:xfrm>
          <a:solidFill>
            <a:schemeClr val="accent5"/>
          </a:solidFill>
        </p:spPr>
        <p:txBody>
          <a:bodyPr>
            <a:normAutofit/>
          </a:bodyPr>
          <a:lstStyle/>
          <a:p>
            <a:pPr marL="0" indent="0" algn="ctr">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শ্রেণিঃ </a:t>
            </a:r>
            <a:r>
              <a:rPr lang="bn-BD" sz="3600" dirty="0">
                <a:latin typeface="NikoshBAN" panose="02000000000000000000" pitchFamily="2" charset="0"/>
                <a:cs typeface="NikoshBAN" panose="02000000000000000000" pitchFamily="2" charset="0"/>
              </a:rPr>
              <a:t>৯ম</a:t>
            </a:r>
          </a:p>
          <a:p>
            <a:pPr marL="0" indent="0" algn="ctr">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বিষয়ঃগণিত</a:t>
            </a:r>
          </a:p>
          <a:p>
            <a:pPr marL="0" indent="0" algn="ctr">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অধ্যায়ঃএকাদশ</a:t>
            </a:r>
          </a:p>
          <a:p>
            <a:pPr marL="0" indent="0" algn="ctr">
              <a:buNone/>
            </a:pP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সময়ঃ৪৫মিনিট</a:t>
            </a:r>
          </a:p>
        </p:txBody>
      </p:sp>
      <p:sp>
        <p:nvSpPr>
          <p:cNvPr id="4" name="TextBox 3"/>
          <p:cNvSpPr txBox="1"/>
          <p:nvPr/>
        </p:nvSpPr>
        <p:spPr>
          <a:xfrm>
            <a:off x="10045520" y="157146"/>
            <a:ext cx="1237467" cy="707886"/>
          </a:xfrm>
          <a:prstGeom prst="rect">
            <a:avLst/>
          </a:prstGeom>
          <a:solidFill>
            <a:schemeClr val="bg1"/>
          </a:solidFill>
          <a:ln>
            <a:solidFill>
              <a:schemeClr val="bg1"/>
            </a:solidFill>
          </a:ln>
          <a:effectLst>
            <a:outerShdw blurRad="107950" dist="12700" dir="5400000" algn="ctr">
              <a:srgbClr val="000000"/>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dirty="0" smtClean="0">
                <a:solidFill>
                  <a:srgbClr val="0000CC"/>
                </a:solidFill>
                <a:latin typeface="NikoshBAN" pitchFamily="2" charset="0"/>
                <a:cs typeface="NikoshBAN" pitchFamily="2" charset="0"/>
              </a:rPr>
              <a:t>অধ্যায়ঃ ১১ </a:t>
            </a:r>
          </a:p>
          <a:p>
            <a:r>
              <a:rPr lang="bn-BD" sz="2000" dirty="0" smtClean="0">
                <a:solidFill>
                  <a:srgbClr val="0000CC"/>
                </a:solidFill>
                <a:latin typeface="NikoshBAN" pitchFamily="2" charset="0"/>
                <a:cs typeface="NikoshBAN" pitchFamily="2" charset="0"/>
              </a:rPr>
              <a:t>   পাঠঃ ৪</a:t>
            </a:r>
            <a:endParaRPr lang="en-US" sz="2000" dirty="0">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val="3752966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946" y="387457"/>
            <a:ext cx="11329261" cy="6199322"/>
          </a:xfrm>
          <a:solidFill>
            <a:srgbClr val="00B050"/>
          </a:solidFill>
        </p:spPr>
        <p:txBody>
          <a:bodyPr>
            <a:noAutofit/>
          </a:bodyPr>
          <a:lstStyle/>
          <a:p>
            <a:r>
              <a:rPr lang="bn-BD" dirty="0" smtClean="0">
                <a:solidFill>
                  <a:schemeClr val="tx2">
                    <a:lumMod val="75000"/>
                  </a:schemeClr>
                </a:solidFill>
                <a:latin typeface="NikoshBAN" panose="02000000000000000000" pitchFamily="2" charset="0"/>
                <a:cs typeface="NikoshBAN" panose="02000000000000000000" pitchFamily="2" charset="0"/>
              </a:rPr>
              <a:t>তাহলে, আজকে আমরা </a:t>
            </a:r>
            <a:r>
              <a:rPr lang="bn-BD" sz="5400" dirty="0" smtClean="0">
                <a:solidFill>
                  <a:schemeClr val="tx2">
                    <a:lumMod val="75000"/>
                  </a:schemeClr>
                </a:solidFill>
                <a:latin typeface="NikoshBAN" panose="02000000000000000000" pitchFamily="2" charset="0"/>
                <a:cs typeface="NikoshBAN" panose="02000000000000000000" pitchFamily="2" charset="0"/>
              </a:rPr>
              <a:t>অনুপাতের</a:t>
            </a:r>
            <a:r>
              <a:rPr lang="bn-BD" dirty="0" smtClean="0">
                <a:solidFill>
                  <a:schemeClr val="tx2">
                    <a:lumMod val="75000"/>
                  </a:schemeClr>
                </a:solidFill>
                <a:latin typeface="NikoshBAN" panose="02000000000000000000" pitchFamily="2" charset="0"/>
                <a:cs typeface="NikoshBAN" panose="02000000000000000000" pitchFamily="2" charset="0"/>
              </a:rPr>
              <a:t> একটি সৃজনশীল প্রশ্নের সমাধান করব।</a:t>
            </a:r>
            <a:br>
              <a:rPr lang="bn-BD" dirty="0" smtClean="0">
                <a:solidFill>
                  <a:schemeClr val="tx2">
                    <a:lumMod val="75000"/>
                  </a:schemeClr>
                </a:solidFill>
                <a:latin typeface="NikoshBAN" panose="02000000000000000000" pitchFamily="2" charset="0"/>
                <a:cs typeface="NikoshBAN" panose="02000000000000000000" pitchFamily="2" charset="0"/>
              </a:rPr>
            </a:br>
            <a:r>
              <a:rPr lang="en-US" dirty="0" smtClean="0">
                <a:solidFill>
                  <a:schemeClr val="tx2">
                    <a:lumMod val="75000"/>
                  </a:schemeClr>
                </a:solidFill>
                <a:latin typeface="NikoshBAN" panose="02000000000000000000" pitchFamily="2" charset="0"/>
                <a:cs typeface="NikoshBAN" panose="02000000000000000000" pitchFamily="2" charset="0"/>
              </a:rPr>
              <a:t>#</a:t>
            </a:r>
            <a:r>
              <a:rPr lang="bn-BD" dirty="0" smtClean="0">
                <a:solidFill>
                  <a:schemeClr val="tx2">
                    <a:lumMod val="75000"/>
                  </a:schemeClr>
                </a:solidFill>
                <a:latin typeface="NikoshBAN" panose="02000000000000000000" pitchFamily="2" charset="0"/>
                <a:cs typeface="NikoshBAN" panose="02000000000000000000" pitchFamily="2" charset="0"/>
              </a:rPr>
              <a:t>একটি ত্রিভুজের বাহুগুলোর অনুপাত ৫: ১২:১৩  এবং পরিসীমা ৩০ সে.মি.</a:t>
            </a:r>
            <a:r>
              <a:rPr lang="en-US" dirty="0">
                <a:solidFill>
                  <a:schemeClr val="tx2">
                    <a:lumMod val="75000"/>
                  </a:schemeClr>
                </a:solidFill>
                <a:latin typeface="NikoshBAN" panose="02000000000000000000" pitchFamily="2" charset="0"/>
                <a:cs typeface="NikoshBAN" panose="02000000000000000000" pitchFamily="2" charset="0"/>
              </a:rPr>
              <a:t> </a:t>
            </a:r>
            <a:r>
              <a:rPr lang="en-US" dirty="0" smtClean="0">
                <a:solidFill>
                  <a:schemeClr val="tx2">
                    <a:lumMod val="75000"/>
                  </a:schemeClr>
                </a:solidFill>
                <a:latin typeface="NikoshBAN" panose="02000000000000000000" pitchFamily="2" charset="0"/>
                <a:cs typeface="NikoshBAN" panose="02000000000000000000" pitchFamily="2" charset="0"/>
              </a:rPr>
              <a:t>    </a:t>
            </a:r>
            <a:r>
              <a:rPr lang="bn-BD" sz="4000" dirty="0" smtClean="0">
                <a:solidFill>
                  <a:schemeClr val="tx2">
                    <a:lumMod val="75000"/>
                  </a:schemeClr>
                </a:solidFill>
                <a:latin typeface="NikoshBAN" panose="02000000000000000000" pitchFamily="2" charset="0"/>
                <a:cs typeface="NikoshBAN" panose="02000000000000000000" pitchFamily="2" charset="0"/>
              </a:rPr>
              <a:t>ক. ত্রিভুজটি অংকন কর এবং কোণ ভেদে ত্রিভুজটি কী ধরনের তা লিখ।</a:t>
            </a:r>
            <a:br>
              <a:rPr lang="bn-BD" sz="4000" dirty="0" smtClean="0">
                <a:solidFill>
                  <a:schemeClr val="tx2">
                    <a:lumMod val="75000"/>
                  </a:schemeClr>
                </a:solidFill>
                <a:latin typeface="NikoshBAN" panose="02000000000000000000" pitchFamily="2" charset="0"/>
                <a:cs typeface="NikoshBAN" panose="02000000000000000000" pitchFamily="2" charset="0"/>
              </a:rPr>
            </a:br>
            <a:r>
              <a:rPr lang="bn-BD" dirty="0" smtClean="0">
                <a:solidFill>
                  <a:schemeClr val="tx2">
                    <a:lumMod val="75000"/>
                  </a:schemeClr>
                </a:solidFill>
                <a:latin typeface="NikoshBAN" panose="02000000000000000000" pitchFamily="2" charset="0"/>
                <a:cs typeface="NikoshBAN" panose="02000000000000000000" pitchFamily="2" charset="0"/>
              </a:rPr>
              <a:t>খ. বৃহত্তর বাহুকে দৈর্ঘ্য এবং ক্ষুদ্রতর বাহুকে প্রস্হ ধরে অংকিত আয়তক্ষেত্রেকর্ণের সমান বাহু বিশিষ্টবর্গের ক্ষেত্রফল নির্ণয় কর।</a:t>
            </a:r>
            <a:br>
              <a:rPr lang="bn-BD" dirty="0" smtClean="0">
                <a:solidFill>
                  <a:schemeClr val="tx2">
                    <a:lumMod val="75000"/>
                  </a:schemeClr>
                </a:solidFill>
                <a:latin typeface="NikoshBAN" panose="02000000000000000000" pitchFamily="2" charset="0"/>
                <a:cs typeface="NikoshBAN" panose="02000000000000000000" pitchFamily="2" charset="0"/>
              </a:rPr>
            </a:br>
            <a:r>
              <a:rPr lang="en-US" dirty="0">
                <a:solidFill>
                  <a:schemeClr val="tx2">
                    <a:lumMod val="75000"/>
                  </a:schemeClr>
                </a:solidFill>
                <a:latin typeface="NikoshBAN" panose="02000000000000000000" pitchFamily="2" charset="0"/>
                <a:cs typeface="NikoshBAN" panose="02000000000000000000" pitchFamily="2" charset="0"/>
              </a:rPr>
              <a:t> </a:t>
            </a:r>
            <a:r>
              <a:rPr lang="bn-BD" dirty="0" smtClean="0">
                <a:solidFill>
                  <a:schemeClr val="tx2">
                    <a:lumMod val="75000"/>
                  </a:schemeClr>
                </a:solidFill>
                <a:latin typeface="NikoshBAN" panose="02000000000000000000" pitchFamily="2" charset="0"/>
                <a:cs typeface="NikoshBAN" panose="02000000000000000000" pitchFamily="2" charset="0"/>
              </a:rPr>
              <a:t>গ. উক্ত আয়তক্ষেত্রের দৈর্ঘ্য ১০</a:t>
            </a:r>
            <a:r>
              <a:rPr lang="en-US" dirty="0" smtClean="0">
                <a:solidFill>
                  <a:schemeClr val="tx2">
                    <a:lumMod val="75000"/>
                  </a:schemeClr>
                </a:solidFill>
                <a:latin typeface="NikoshBAN" panose="02000000000000000000" pitchFamily="2" charset="0"/>
                <a:cs typeface="NikoshBAN" panose="02000000000000000000" pitchFamily="2" charset="0"/>
              </a:rPr>
              <a:t>%</a:t>
            </a:r>
            <a:r>
              <a:rPr lang="bn-BD" dirty="0" smtClean="0">
                <a:solidFill>
                  <a:schemeClr val="tx2">
                    <a:lumMod val="75000"/>
                  </a:schemeClr>
                </a:solidFill>
                <a:latin typeface="NikoshBAN" panose="02000000000000000000" pitchFamily="2" charset="0"/>
                <a:cs typeface="NikoshBAN" panose="02000000000000000000" pitchFamily="2" charset="0"/>
              </a:rPr>
              <a:t>  এবং প্রস্হ ২০</a:t>
            </a:r>
            <a:r>
              <a:rPr lang="en-US" dirty="0" smtClean="0">
                <a:solidFill>
                  <a:schemeClr val="tx2">
                    <a:lumMod val="75000"/>
                  </a:schemeClr>
                </a:solidFill>
                <a:latin typeface="NikoshBAN" panose="02000000000000000000" pitchFamily="2" charset="0"/>
                <a:cs typeface="NikoshBAN" panose="02000000000000000000" pitchFamily="2" charset="0"/>
              </a:rPr>
              <a:t>%</a:t>
            </a:r>
            <a:r>
              <a:rPr lang="bn-BD" dirty="0" smtClean="0">
                <a:solidFill>
                  <a:schemeClr val="tx2">
                    <a:lumMod val="75000"/>
                  </a:schemeClr>
                </a:solidFill>
                <a:latin typeface="NikoshBAN" panose="02000000000000000000" pitchFamily="2" charset="0"/>
                <a:cs typeface="NikoshBAN" panose="02000000000000000000" pitchFamily="2" charset="0"/>
              </a:rPr>
              <a:t>  বৃদ্ধি পেলে ক্ষেত্রফল শতকরা কত বৃদ্ধি পাবে?</a:t>
            </a:r>
            <a:br>
              <a:rPr lang="bn-BD" dirty="0" smtClean="0">
                <a:solidFill>
                  <a:schemeClr val="tx2">
                    <a:lumMod val="75000"/>
                  </a:schemeClr>
                </a:solidFill>
                <a:latin typeface="NikoshBAN" panose="02000000000000000000" pitchFamily="2" charset="0"/>
                <a:cs typeface="NikoshBAN" panose="02000000000000000000" pitchFamily="2" charset="0"/>
              </a:rPr>
            </a:br>
            <a:endParaRPr lang="en-US" sz="3200" dirty="0">
              <a:solidFill>
                <a:schemeClr val="tx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3895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21072" y="278532"/>
            <a:ext cx="11298267" cy="5663716"/>
          </a:xfrm>
          <a:solidFill>
            <a:schemeClr val="bg1">
              <a:lumMod val="85000"/>
            </a:schemeClr>
          </a:solidFill>
        </p:spPr>
        <p:txBody>
          <a:bodyPr>
            <a:normAutofit/>
          </a:bodyPr>
          <a:lstStyle/>
          <a:p>
            <a:r>
              <a:rPr lang="bn-BD" dirty="0" smtClean="0">
                <a:solidFill>
                  <a:srgbClr val="00B050"/>
                </a:solidFill>
                <a:latin typeface="NikoshBAN" panose="02000000000000000000" pitchFamily="2" charset="0"/>
                <a:cs typeface="NikoshBAN" panose="02000000000000000000" pitchFamily="2" charset="0"/>
              </a:rPr>
              <a:t>শিখনফলঃএই পাঠ শেষে শিক্ষার্থীরা-</a:t>
            </a: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১।বাহুগুলোর অনুপাত দেখিয়ে সমকোণী ত্রিভুজ আকতে পারবে।</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২।ত্রিভুজের দুটি বাহুকে দৈর্ঘ্য,প্রস্হ ধরে আয়তক্ষেত্রের কর্ণের দৈর্ঘ্য</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নির্ণয় করতে পারবে।</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dirty="0" smtClean="0">
                <a:latin typeface="NikoshBAN" panose="02000000000000000000" pitchFamily="2" charset="0"/>
                <a:cs typeface="NikoshBAN" panose="02000000000000000000" pitchFamily="2" charset="0"/>
              </a:rPr>
              <a:t>৩।আয়তক্ষেত্রের ক্ষেত্রফল শতকরায় নির্ণয় করতে পারবে।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3914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bn-BD" sz="4800" dirty="0" smtClean="0">
                <a:latin typeface="NikoshBAN" panose="02000000000000000000" pitchFamily="2" charset="0"/>
                <a:cs typeface="NikoshBAN" panose="02000000000000000000" pitchFamily="2" charset="0"/>
              </a:rPr>
              <a:t>সমাধানঃ</a:t>
            </a:r>
            <a:endParaRPr lang="en-US" sz="4800" dirty="0">
              <a:latin typeface="NikoshBAN" panose="02000000000000000000" pitchFamily="2" charset="0"/>
              <a:cs typeface="NikoshBAN" panose="02000000000000000000" pitchFamily="2" charset="0"/>
            </a:endParaRPr>
          </a:p>
        </p:txBody>
      </p:sp>
      <p:sp>
        <p:nvSpPr>
          <p:cNvPr id="3" name="Content Placeholder 2"/>
          <p:cNvSpPr>
            <a:spLocks noGrp="1"/>
          </p:cNvSpPr>
          <p:nvPr>
            <p:ph sz="quarter" idx="13"/>
          </p:nvPr>
        </p:nvSpPr>
        <p:spPr>
          <a:xfrm>
            <a:off x="838200" y="1690688"/>
            <a:ext cx="10515600" cy="5148612"/>
          </a:xfrm>
          <a:solidFill>
            <a:schemeClr val="accent4">
              <a:lumMod val="20000"/>
              <a:lumOff val="80000"/>
            </a:schemeClr>
          </a:solidFill>
        </p:spPr>
        <p:txBody>
          <a:bodyPr>
            <a:normAutofit fontScale="70000" lnSpcReduction="20000"/>
          </a:bodyPr>
          <a:lstStyle/>
          <a:p>
            <a:pPr marL="0" indent="0">
              <a:buNone/>
            </a:pPr>
            <a:endParaRPr lang="en-US" dirty="0" smtClean="0"/>
          </a:p>
          <a:p>
            <a:pPr marL="0" indent="0">
              <a:buNone/>
            </a:pPr>
            <a:r>
              <a:rPr lang="bn-BD" sz="3900" dirty="0" smtClean="0">
                <a:latin typeface="NikoshBAN" panose="02000000000000000000" pitchFamily="2" charset="0"/>
                <a:cs typeface="NikoshBAN" panose="02000000000000000000" pitchFamily="2" charset="0"/>
              </a:rPr>
              <a:t>ক।        মনেকরি,১ম </a:t>
            </a:r>
            <a:r>
              <a:rPr lang="bn-BD" sz="3900" dirty="0">
                <a:latin typeface="NikoshBAN" panose="02000000000000000000" pitchFamily="2" charset="0"/>
                <a:cs typeface="NikoshBAN" panose="02000000000000000000" pitchFamily="2" charset="0"/>
              </a:rPr>
              <a:t>বাহুর দৈর্ঘ্য </a:t>
            </a:r>
            <a:r>
              <a:rPr lang="en-US" sz="3900" dirty="0">
                <a:latin typeface="NikoshBAN" panose="02000000000000000000" pitchFamily="2" charset="0"/>
                <a:cs typeface="NikoshBAN" panose="02000000000000000000" pitchFamily="2" charset="0"/>
              </a:rPr>
              <a:t>5x </a:t>
            </a:r>
            <a:r>
              <a:rPr lang="bn-BD" sz="3900" dirty="0">
                <a:latin typeface="NikoshBAN" panose="02000000000000000000" pitchFamily="2" charset="0"/>
                <a:cs typeface="NikoshBAN" panose="02000000000000000000" pitchFamily="2" charset="0"/>
              </a:rPr>
              <a:t>সে.মি. </a:t>
            </a:r>
            <a:endParaRPr lang="en-US" sz="3900" dirty="0">
              <a:latin typeface="NikoshBAN" panose="02000000000000000000" pitchFamily="2" charset="0"/>
              <a:cs typeface="NikoshBAN" panose="02000000000000000000" pitchFamily="2" charset="0"/>
            </a:endParaRPr>
          </a:p>
          <a:p>
            <a:pPr marL="0" indent="0">
              <a:buNone/>
            </a:pPr>
            <a:r>
              <a:rPr lang="bn-BD" sz="3900" dirty="0" smtClean="0">
                <a:latin typeface="NikoshBAN" panose="02000000000000000000" pitchFamily="2" charset="0"/>
                <a:cs typeface="NikoshBAN" panose="02000000000000000000" pitchFamily="2" charset="0"/>
              </a:rPr>
              <a:t>                     ২য়বাহুর </a:t>
            </a:r>
            <a:r>
              <a:rPr lang="bn-BD" sz="3900" dirty="0">
                <a:latin typeface="NikoshBAN" panose="02000000000000000000" pitchFamily="2" charset="0"/>
                <a:cs typeface="NikoshBAN" panose="02000000000000000000" pitchFamily="2" charset="0"/>
              </a:rPr>
              <a:t>দৈর্ঘ্য</a:t>
            </a:r>
            <a:r>
              <a:rPr lang="en-US" sz="3900" dirty="0">
                <a:latin typeface="NikoshBAN" panose="02000000000000000000" pitchFamily="2" charset="0"/>
                <a:cs typeface="NikoshBAN" panose="02000000000000000000" pitchFamily="2" charset="0"/>
              </a:rPr>
              <a:t> 12x</a:t>
            </a:r>
            <a:r>
              <a:rPr lang="bn-BD" sz="3900" dirty="0">
                <a:latin typeface="NikoshBAN" panose="02000000000000000000" pitchFamily="2" charset="0"/>
                <a:cs typeface="NikoshBAN" panose="02000000000000000000" pitchFamily="2" charset="0"/>
              </a:rPr>
              <a:t> সে.মি.</a:t>
            </a:r>
          </a:p>
          <a:p>
            <a:pPr marL="0" indent="0">
              <a:buNone/>
            </a:pPr>
            <a:r>
              <a:rPr lang="bn-BD" sz="3900" dirty="0" smtClean="0">
                <a:latin typeface="NikoshBAN" panose="02000000000000000000" pitchFamily="2" charset="0"/>
                <a:cs typeface="NikoshBAN" panose="02000000000000000000" pitchFamily="2" charset="0"/>
              </a:rPr>
              <a:t>                    </a:t>
            </a:r>
            <a:r>
              <a:rPr lang="bn-BD" sz="3900" dirty="0">
                <a:latin typeface="NikoshBAN" panose="02000000000000000000" pitchFamily="2" charset="0"/>
                <a:cs typeface="NikoshBAN" panose="02000000000000000000" pitchFamily="2" charset="0"/>
              </a:rPr>
              <a:t>৩য় বাহুর দৈর্ঘ্য </a:t>
            </a:r>
            <a:r>
              <a:rPr lang="en-US" sz="3900" dirty="0" smtClean="0">
                <a:latin typeface="NikoshBAN" panose="02000000000000000000" pitchFamily="2" charset="0"/>
                <a:cs typeface="NikoshBAN" panose="02000000000000000000" pitchFamily="2" charset="0"/>
              </a:rPr>
              <a:t>13</a:t>
            </a:r>
            <a:r>
              <a:rPr lang="en-US" sz="3900" dirty="0">
                <a:latin typeface="NikoshBAN" panose="02000000000000000000" pitchFamily="2" charset="0"/>
                <a:cs typeface="NikoshBAN" panose="02000000000000000000" pitchFamily="2" charset="0"/>
              </a:rPr>
              <a:t>x </a:t>
            </a:r>
            <a:r>
              <a:rPr lang="bn-BD" sz="3900" dirty="0">
                <a:latin typeface="NikoshBAN" panose="02000000000000000000" pitchFamily="2" charset="0"/>
                <a:cs typeface="NikoshBAN" panose="02000000000000000000" pitchFamily="2" charset="0"/>
              </a:rPr>
              <a:t>সে.মি</a:t>
            </a:r>
            <a:endParaRPr lang="en-US" sz="3900" dirty="0">
              <a:latin typeface="NikoshBAN" panose="02000000000000000000" pitchFamily="2" charset="0"/>
              <a:cs typeface="NikoshBAN" panose="02000000000000000000" pitchFamily="2" charset="0"/>
            </a:endParaRPr>
          </a:p>
          <a:p>
            <a:pPr marL="0" indent="0">
              <a:buNone/>
            </a:pPr>
            <a:endParaRPr lang="en-US" sz="4800" baseline="30000" dirty="0">
              <a:latin typeface="NikoshBAN" panose="02000000000000000000" pitchFamily="2" charset="0"/>
              <a:cs typeface="NikoshBAN" panose="02000000000000000000" pitchFamily="2" charset="0"/>
            </a:endParaRPr>
          </a:p>
          <a:p>
            <a:pPr marL="0" indent="0">
              <a:buNone/>
            </a:pPr>
            <a:r>
              <a:rPr lang="bn-BD" sz="5200" baseline="30000" dirty="0" smtClean="0">
                <a:latin typeface="NikoshBAN" panose="02000000000000000000" pitchFamily="2" charset="0"/>
                <a:cs typeface="NikoshBAN" panose="02000000000000000000" pitchFamily="2" charset="0"/>
              </a:rPr>
              <a:t>                যেহেতু</a:t>
            </a:r>
            <a:r>
              <a:rPr lang="bn-BD" sz="5200" baseline="30000" dirty="0">
                <a:latin typeface="NikoshBAN" panose="02000000000000000000" pitchFamily="2" charset="0"/>
                <a:cs typeface="NikoshBAN" panose="02000000000000000000" pitchFamily="2" charset="0"/>
              </a:rPr>
              <a:t>, পরিসীমা </a:t>
            </a:r>
            <a:r>
              <a:rPr lang="en-US" sz="5200" baseline="30000" dirty="0">
                <a:latin typeface="NikoshBAN" panose="02000000000000000000" pitchFamily="2" charset="0"/>
                <a:cs typeface="NikoshBAN" panose="02000000000000000000" pitchFamily="2" charset="0"/>
              </a:rPr>
              <a:t>30 </a:t>
            </a:r>
            <a:r>
              <a:rPr lang="bn-BD" sz="5200" baseline="30000" dirty="0">
                <a:latin typeface="NikoshBAN" panose="02000000000000000000" pitchFamily="2" charset="0"/>
                <a:cs typeface="NikoshBAN" panose="02000000000000000000" pitchFamily="2" charset="0"/>
              </a:rPr>
              <a:t>সে.মি.</a:t>
            </a:r>
            <a:endParaRPr lang="en-US" sz="3900" baseline="30000" dirty="0">
              <a:latin typeface="NikoshBAN" panose="02000000000000000000" pitchFamily="2" charset="0"/>
              <a:cs typeface="NikoshBAN" panose="02000000000000000000" pitchFamily="2" charset="0"/>
            </a:endParaRPr>
          </a:p>
          <a:p>
            <a:pPr marL="0" indent="0">
              <a:buNone/>
            </a:pPr>
            <a:endParaRPr lang="bn-BD" dirty="0"/>
          </a:p>
          <a:p>
            <a:pPr marL="0" indent="0">
              <a:buNone/>
            </a:pPr>
            <a:endParaRPr lang="en-US" dirty="0"/>
          </a:p>
          <a:p>
            <a:pPr marL="0" indent="0">
              <a:buNone/>
            </a:pPr>
            <a:endParaRPr lang="en-US" dirty="0" smtClean="0"/>
          </a:p>
          <a:p>
            <a:pPr marL="0" indent="0">
              <a:buNone/>
            </a:pPr>
            <a:endParaRPr lang="en-US" dirty="0"/>
          </a:p>
          <a:p>
            <a:pPr marL="0" indent="0">
              <a:buNone/>
            </a:pPr>
            <a:r>
              <a:rPr lang="bn-BD" dirty="0" smtClean="0"/>
              <a:t>. </a:t>
            </a:r>
          </a:p>
          <a:p>
            <a:pPr marL="0" indent="0">
              <a:buNone/>
            </a:pPr>
            <a:r>
              <a:rPr lang="bn-BD" baseline="30000" dirty="0" smtClean="0"/>
              <a:t> </a:t>
            </a:r>
            <a:endParaRPr lang="en-US" sz="3500" baseline="30000" dirty="0"/>
          </a:p>
        </p:txBody>
      </p:sp>
      <p:cxnSp>
        <p:nvCxnSpPr>
          <p:cNvPr id="6" name="Straight Connector 5"/>
          <p:cNvCxnSpPr/>
          <p:nvPr/>
        </p:nvCxnSpPr>
        <p:spPr>
          <a:xfrm>
            <a:off x="6974237" y="3998563"/>
            <a:ext cx="15499" cy="162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9736" y="5625885"/>
            <a:ext cx="25417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89736" y="3998563"/>
            <a:ext cx="2541722" cy="16273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40285" y="3812583"/>
            <a:ext cx="433952" cy="400110"/>
          </a:xfrm>
          <a:prstGeom prst="rect">
            <a:avLst/>
          </a:prstGeom>
          <a:noFill/>
        </p:spPr>
        <p:txBody>
          <a:bodyPr wrap="square" rtlCol="0">
            <a:spAutoFit/>
          </a:bodyPr>
          <a:lstStyle/>
          <a:p>
            <a:r>
              <a:rPr lang="en-US" sz="2000" b="1" dirty="0"/>
              <a:t>A</a:t>
            </a:r>
          </a:p>
        </p:txBody>
      </p:sp>
      <p:sp>
        <p:nvSpPr>
          <p:cNvPr id="12" name="TextBox 11"/>
          <p:cNvSpPr txBox="1"/>
          <p:nvPr/>
        </p:nvSpPr>
        <p:spPr>
          <a:xfrm>
            <a:off x="6532536" y="5439905"/>
            <a:ext cx="433952" cy="461665"/>
          </a:xfrm>
          <a:prstGeom prst="rect">
            <a:avLst/>
          </a:prstGeom>
          <a:noFill/>
        </p:spPr>
        <p:txBody>
          <a:bodyPr wrap="square" rtlCol="0">
            <a:spAutoFit/>
          </a:bodyPr>
          <a:lstStyle/>
          <a:p>
            <a:r>
              <a:rPr lang="en-US" sz="2400" b="1" dirty="0" smtClean="0"/>
              <a:t>B</a:t>
            </a:r>
            <a:endParaRPr lang="en-US" sz="2400" b="1" dirty="0"/>
          </a:p>
        </p:txBody>
      </p:sp>
      <p:sp>
        <p:nvSpPr>
          <p:cNvPr id="13" name="TextBox 12"/>
          <p:cNvSpPr txBox="1"/>
          <p:nvPr/>
        </p:nvSpPr>
        <p:spPr>
          <a:xfrm flipH="1">
            <a:off x="9627805" y="5116739"/>
            <a:ext cx="543216" cy="738664"/>
          </a:xfrm>
          <a:prstGeom prst="rect">
            <a:avLst/>
          </a:prstGeom>
          <a:noFill/>
        </p:spPr>
        <p:txBody>
          <a:bodyPr wrap="square" rtlCol="0">
            <a:spAutoFit/>
          </a:bodyPr>
          <a:lstStyle/>
          <a:p>
            <a:endParaRPr lang="en-US" dirty="0"/>
          </a:p>
          <a:p>
            <a:r>
              <a:rPr lang="en-US" sz="2400" b="1" dirty="0" smtClean="0"/>
              <a:t>C</a:t>
            </a:r>
            <a:endParaRPr lang="en-US" sz="2400" b="1" dirty="0"/>
          </a:p>
        </p:txBody>
      </p:sp>
    </p:spTree>
    <p:extLst>
      <p:ext uri="{BB962C8B-B14F-4D97-AF65-F5344CB8AC3E}">
        <p14:creationId xmlns:p14="http://schemas.microsoft.com/office/powerpoint/2010/main" val="1316620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21" y="532609"/>
            <a:ext cx="10515600" cy="1325563"/>
          </a:xfrm>
          <a:solidFill>
            <a:schemeClr val="accent2">
              <a:lumMod val="20000"/>
              <a:lumOff val="80000"/>
            </a:schemeClr>
          </a:solidFill>
        </p:spPr>
        <p:txBody>
          <a:bodyPr>
            <a:normAutofit/>
          </a:bodyPr>
          <a:lstStyle/>
          <a:p>
            <a:r>
              <a:rPr lang="bn-BD" dirty="0" smtClean="0">
                <a:latin typeface="NikoshBAN" panose="02000000000000000000" pitchFamily="2" charset="0"/>
                <a:cs typeface="NikoshBAN" panose="02000000000000000000" pitchFamily="2" charset="0"/>
              </a:rPr>
              <a:t>প্রশ্নমতে,</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177871" y="1712195"/>
            <a:ext cx="3733800" cy="3346746"/>
          </a:xfrm>
          <a:solidFill>
            <a:schemeClr val="accent3">
              <a:lumMod val="40000"/>
              <a:lumOff val="60000"/>
            </a:schemeClr>
          </a:solidFill>
        </p:spPr>
        <p:txBody>
          <a:bodyPr>
            <a:normAutofit lnSpcReduction="10000"/>
          </a:bodyPr>
          <a:lstStyle/>
          <a:p>
            <a:pPr marL="0" indent="0">
              <a:buNone/>
            </a:pPr>
            <a:r>
              <a:rPr lang="en-US" dirty="0" smtClean="0"/>
              <a:t> </a:t>
            </a:r>
            <a:r>
              <a:rPr lang="en-US" sz="3200" dirty="0" smtClean="0">
                <a:latin typeface="NikoshBAN" panose="02000000000000000000" pitchFamily="2" charset="0"/>
                <a:cs typeface="NikoshBAN" panose="02000000000000000000" pitchFamily="2" charset="0"/>
              </a:rPr>
              <a:t>5x +12x+ 13x = 30</a:t>
            </a:r>
          </a:p>
          <a:p>
            <a:pPr marL="0" indent="0">
              <a:buNone/>
            </a:pPr>
            <a:r>
              <a:rPr lang="bn-BD" sz="3200" dirty="0" smtClean="0">
                <a:latin typeface="NikoshBAN" panose="02000000000000000000" pitchFamily="2" charset="0"/>
                <a:cs typeface="NikoshBAN" panose="02000000000000000000" pitchFamily="2" charset="0"/>
              </a:rPr>
              <a:t>বা, </a:t>
            </a:r>
            <a:r>
              <a:rPr lang="en-US" sz="3200" dirty="0" smtClean="0">
                <a:latin typeface="NikoshBAN" panose="02000000000000000000" pitchFamily="2" charset="0"/>
                <a:cs typeface="NikoshBAN" panose="02000000000000000000" pitchFamily="2" charset="0"/>
              </a:rPr>
              <a:t>30x = 30</a:t>
            </a:r>
          </a:p>
          <a:p>
            <a:pPr marL="0" indent="0">
              <a:buNone/>
            </a:pPr>
            <a:r>
              <a:rPr lang="bn-BD" sz="3200" dirty="0" smtClean="0">
                <a:latin typeface="NikoshBAN" panose="02000000000000000000" pitchFamily="2" charset="0"/>
                <a:cs typeface="NikoshBAN" panose="02000000000000000000" pitchFamily="2" charset="0"/>
              </a:rPr>
              <a:t>বা, </a:t>
            </a:r>
            <a:r>
              <a:rPr lang="en-US" sz="3200" dirty="0" smtClean="0">
                <a:latin typeface="NikoshBAN" panose="02000000000000000000" pitchFamily="2" charset="0"/>
                <a:cs typeface="NikoshBAN" panose="02000000000000000000" pitchFamily="2" charset="0"/>
              </a:rPr>
              <a:t>x = 1</a:t>
            </a:r>
            <a:endParaRPr lang="bn-BD" sz="3200" dirty="0">
              <a:latin typeface="NikoshBAN" panose="02000000000000000000" pitchFamily="2" charset="0"/>
              <a:cs typeface="NikoshBAN" panose="02000000000000000000" pitchFamily="2" charset="0"/>
            </a:endParaRPr>
          </a:p>
          <a:p>
            <a:pPr marL="0" indent="0">
              <a:buNone/>
            </a:pPr>
            <a:r>
              <a:rPr lang="bn-BD" sz="3200" dirty="0" smtClean="0">
                <a:latin typeface="NikoshBAN" panose="02000000000000000000" pitchFamily="2" charset="0"/>
                <a:cs typeface="NikoshBAN" panose="02000000000000000000" pitchFamily="2" charset="0"/>
              </a:rPr>
              <a:t>১ম বাহুর দৈর্ঘ্য </a:t>
            </a:r>
            <a:r>
              <a:rPr lang="en-US" sz="3200" dirty="0" smtClean="0">
                <a:latin typeface="NikoshBAN" panose="02000000000000000000" pitchFamily="2" charset="0"/>
                <a:cs typeface="NikoshBAN" panose="02000000000000000000" pitchFamily="2" charset="0"/>
              </a:rPr>
              <a:t>5</a:t>
            </a:r>
            <a:r>
              <a:rPr lang="bn-BD" sz="3200" dirty="0" smtClean="0">
                <a:latin typeface="NikoshBAN" panose="02000000000000000000" pitchFamily="2" charset="0"/>
                <a:cs typeface="NikoshBAN" panose="02000000000000000000" pitchFamily="2" charset="0"/>
              </a:rPr>
              <a:t>সে.মি.</a:t>
            </a:r>
          </a:p>
          <a:p>
            <a:pPr marL="0" indent="0">
              <a:buNone/>
            </a:pPr>
            <a:r>
              <a:rPr lang="bn-BD" sz="3200" dirty="0" smtClean="0">
                <a:latin typeface="NikoshBAN" panose="02000000000000000000" pitchFamily="2" charset="0"/>
                <a:cs typeface="NikoshBAN" panose="02000000000000000000" pitchFamily="2" charset="0"/>
              </a:rPr>
              <a:t>২য় বাহুর দৈর্ঘ্য </a:t>
            </a:r>
            <a:r>
              <a:rPr lang="en-US" sz="3200" dirty="0" smtClean="0">
                <a:latin typeface="NikoshBAN" panose="02000000000000000000" pitchFamily="2" charset="0"/>
                <a:cs typeface="NikoshBAN" panose="02000000000000000000" pitchFamily="2" charset="0"/>
              </a:rPr>
              <a:t>12</a:t>
            </a:r>
            <a:r>
              <a:rPr lang="bn-BD" sz="3200" dirty="0" smtClean="0">
                <a:latin typeface="NikoshBAN" panose="02000000000000000000" pitchFamily="2" charset="0"/>
                <a:cs typeface="NikoshBAN" panose="02000000000000000000" pitchFamily="2" charset="0"/>
              </a:rPr>
              <a:t> সে.মি.</a:t>
            </a:r>
          </a:p>
          <a:p>
            <a:pPr marL="0" indent="0">
              <a:buNone/>
            </a:pPr>
            <a:r>
              <a:rPr lang="bn-BD" sz="3200" dirty="0" smtClean="0">
                <a:latin typeface="NikoshBAN" panose="02000000000000000000" pitchFamily="2" charset="0"/>
                <a:cs typeface="NikoshBAN" panose="02000000000000000000" pitchFamily="2" charset="0"/>
              </a:rPr>
              <a:t>৩য় বাহুর দৈর্ঘ্য </a:t>
            </a:r>
            <a:r>
              <a:rPr lang="en-US" sz="3200" dirty="0" smtClean="0">
                <a:latin typeface="NikoshBAN" panose="02000000000000000000" pitchFamily="2" charset="0"/>
                <a:cs typeface="NikoshBAN" panose="02000000000000000000" pitchFamily="2" charset="0"/>
              </a:rPr>
              <a:t>13</a:t>
            </a:r>
            <a:r>
              <a:rPr lang="bn-BD" sz="3200" dirty="0" smtClean="0">
                <a:latin typeface="NikoshBAN" panose="02000000000000000000" pitchFamily="2" charset="0"/>
                <a:cs typeface="NikoshBAN" panose="02000000000000000000" pitchFamily="2" charset="0"/>
              </a:rPr>
              <a:t>সে.মি,</a:t>
            </a:r>
          </a:p>
          <a:p>
            <a:pPr marL="0" indent="0">
              <a:buNone/>
            </a:pPr>
            <a:endParaRPr lang="bn-BD" dirty="0" smtClean="0">
              <a:cs typeface="NikoshBAN" panose="02000000000000000000" pitchFamily="2" charset="0"/>
            </a:endParaRPr>
          </a:p>
          <a:p>
            <a:pPr marL="0" indent="0">
              <a:buNone/>
            </a:pPr>
            <a:endParaRPr lang="bn-BD" dirty="0" smtClean="0">
              <a:latin typeface="NikoshBAN" panose="02000000000000000000" pitchFamily="2" charset="0"/>
              <a:cs typeface="NikoshBAN" panose="02000000000000000000" pitchFamily="2" charset="0"/>
            </a:endParaRPr>
          </a:p>
        </p:txBody>
      </p:sp>
      <p:sp>
        <p:nvSpPr>
          <p:cNvPr id="6" name="TextBox 5"/>
          <p:cNvSpPr txBox="1"/>
          <p:nvPr/>
        </p:nvSpPr>
        <p:spPr>
          <a:xfrm>
            <a:off x="5529021" y="2928249"/>
            <a:ext cx="6447295" cy="2246769"/>
          </a:xfrm>
          <a:prstGeom prst="rect">
            <a:avLst/>
          </a:prstGeom>
          <a:solidFill>
            <a:schemeClr val="bg2">
              <a:lumMod val="90000"/>
            </a:schemeClr>
          </a:solidFill>
        </p:spPr>
        <p:txBody>
          <a:bodyPr wrap="square" rtlCol="0">
            <a:spAutoFit/>
          </a:bodyPr>
          <a:lstStyle/>
          <a:p>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এখানে,</a:t>
            </a:r>
            <a:r>
              <a:rPr lang="en-US" sz="3200" dirty="0" smtClean="0">
                <a:latin typeface="NikoshBAN" panose="02000000000000000000" pitchFamily="2" charset="0"/>
                <a:cs typeface="NikoshBAN" panose="02000000000000000000" pitchFamily="2" charset="0"/>
              </a:rPr>
              <a:t>  AC</a:t>
            </a:r>
            <a:r>
              <a:rPr lang="en-US" sz="3200" baseline="30000" dirty="0" smtClean="0">
                <a:latin typeface="NikoshBAN" panose="02000000000000000000" pitchFamily="2" charset="0"/>
                <a:cs typeface="NikoshBAN" panose="02000000000000000000" pitchFamily="2" charset="0"/>
              </a:rPr>
              <a:t>2</a:t>
            </a:r>
            <a:r>
              <a:rPr lang="en-US" sz="3200" dirty="0" smtClean="0">
                <a:latin typeface="NikoshBAN" panose="02000000000000000000" pitchFamily="2" charset="0"/>
                <a:cs typeface="NikoshBAN" panose="02000000000000000000" pitchFamily="2" charset="0"/>
              </a:rPr>
              <a:t>=AB</a:t>
            </a:r>
            <a:r>
              <a:rPr lang="en-US" sz="3200" baseline="30000" dirty="0" smtClean="0">
                <a:latin typeface="NikoshBAN" panose="02000000000000000000" pitchFamily="2" charset="0"/>
                <a:cs typeface="NikoshBAN" panose="02000000000000000000" pitchFamily="2" charset="0"/>
              </a:rPr>
              <a:t>2</a:t>
            </a:r>
            <a:r>
              <a:rPr lang="en-US" sz="3200" dirty="0" smtClean="0">
                <a:latin typeface="NikoshBAN" panose="02000000000000000000" pitchFamily="2" charset="0"/>
                <a:cs typeface="NikoshBAN" panose="02000000000000000000" pitchFamily="2" charset="0"/>
              </a:rPr>
              <a:t>+BC</a:t>
            </a:r>
            <a:r>
              <a:rPr lang="en-US" sz="3200" baseline="30000" dirty="0" smtClean="0">
                <a:latin typeface="NikoshBAN" panose="02000000000000000000" pitchFamily="2" charset="0"/>
                <a:cs typeface="NikoshBAN" panose="02000000000000000000" pitchFamily="2" charset="0"/>
              </a:rPr>
              <a:t>2</a:t>
            </a:r>
          </a:p>
          <a:p>
            <a:endParaRPr lang="en-US" sz="3200" baseline="30000" dirty="0">
              <a:latin typeface="NikoshBAN" panose="02000000000000000000" pitchFamily="2" charset="0"/>
              <a:cs typeface="NikoshBAN" panose="02000000000000000000" pitchFamily="2" charset="0"/>
            </a:endParaRPr>
          </a:p>
          <a:p>
            <a:r>
              <a:rPr lang="bn-BD" sz="3200" baseline="30000" dirty="0" smtClean="0">
                <a:latin typeface="NikoshBAN" panose="02000000000000000000" pitchFamily="2" charset="0"/>
                <a:cs typeface="NikoshBAN" panose="02000000000000000000" pitchFamily="2" charset="0"/>
              </a:rPr>
              <a:t>বা,</a:t>
            </a:r>
            <a:r>
              <a:rPr lang="en-US" sz="3200" baseline="30000" dirty="0" smtClean="0">
                <a:latin typeface="NikoshBAN" panose="02000000000000000000" pitchFamily="2" charset="0"/>
                <a:cs typeface="NikoshBAN" panose="02000000000000000000" pitchFamily="2" charset="0"/>
              </a:rPr>
              <a:t> (13)2=(5)2+(12)2</a:t>
            </a:r>
          </a:p>
          <a:p>
            <a:r>
              <a:rPr lang="bn-BD" sz="3200" baseline="30000" dirty="0" smtClean="0">
                <a:latin typeface="NikoshBAN" panose="02000000000000000000" pitchFamily="2" charset="0"/>
                <a:cs typeface="NikoshBAN" panose="02000000000000000000" pitchFamily="2" charset="0"/>
              </a:rPr>
              <a:t>বা, </a:t>
            </a:r>
            <a:r>
              <a:rPr lang="en-US" sz="3200" baseline="30000" dirty="0" smtClean="0">
                <a:latin typeface="NikoshBAN" panose="02000000000000000000" pitchFamily="2" charset="0"/>
                <a:cs typeface="NikoshBAN" panose="02000000000000000000" pitchFamily="2" charset="0"/>
              </a:rPr>
              <a:t>169=169</a:t>
            </a:r>
          </a:p>
          <a:p>
            <a:r>
              <a:rPr lang="bn-BD" sz="3200" baseline="30000" dirty="0" smtClean="0">
                <a:latin typeface="NikoshBAN" panose="02000000000000000000" pitchFamily="2" charset="0"/>
                <a:cs typeface="NikoshBAN" panose="02000000000000000000" pitchFamily="2" charset="0"/>
              </a:rPr>
              <a:t>সুতরাং,</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ABC </a:t>
            </a:r>
            <a:r>
              <a:rPr lang="bn-BD" sz="3200" dirty="0" smtClean="0">
                <a:latin typeface="NikoshBAN" panose="02000000000000000000" pitchFamily="2" charset="0"/>
                <a:cs typeface="NikoshBAN" panose="02000000000000000000" pitchFamily="2" charset="0"/>
              </a:rPr>
              <a:t>সমকোণী ত্রিভুজ।</a:t>
            </a:r>
            <a:endParaRPr lang="en-US" sz="3200" baseline="30000" dirty="0" smtClean="0">
              <a:latin typeface="NikoshBAN" panose="02000000000000000000" pitchFamily="2" charset="0"/>
              <a:cs typeface="NikoshBAN" panose="02000000000000000000" pitchFamily="2" charset="0"/>
            </a:endParaRPr>
          </a:p>
          <a:p>
            <a:endParaRPr lang="en-US" baseline="30000" dirty="0"/>
          </a:p>
        </p:txBody>
      </p:sp>
      <p:cxnSp>
        <p:nvCxnSpPr>
          <p:cNvPr id="12" name="Straight Connector 11"/>
          <p:cNvCxnSpPr/>
          <p:nvPr/>
        </p:nvCxnSpPr>
        <p:spPr>
          <a:xfrm>
            <a:off x="1162373" y="6369803"/>
            <a:ext cx="25572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162373" y="5362414"/>
            <a:ext cx="15498" cy="10073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2373" y="5408908"/>
            <a:ext cx="2557220" cy="9608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1925" y="5160936"/>
            <a:ext cx="495946" cy="400110"/>
          </a:xfrm>
          <a:prstGeom prst="rect">
            <a:avLst/>
          </a:prstGeom>
          <a:noFill/>
        </p:spPr>
        <p:txBody>
          <a:bodyPr wrap="square" rtlCol="0">
            <a:spAutoFit/>
          </a:bodyPr>
          <a:lstStyle/>
          <a:p>
            <a:r>
              <a:rPr lang="en-US" sz="2000" b="1" dirty="0"/>
              <a:t>A</a:t>
            </a:r>
          </a:p>
        </p:txBody>
      </p:sp>
      <p:sp>
        <p:nvSpPr>
          <p:cNvPr id="18" name="TextBox 17"/>
          <p:cNvSpPr txBox="1"/>
          <p:nvPr/>
        </p:nvSpPr>
        <p:spPr>
          <a:xfrm>
            <a:off x="821410" y="6238954"/>
            <a:ext cx="356461" cy="400110"/>
          </a:xfrm>
          <a:prstGeom prst="rect">
            <a:avLst/>
          </a:prstGeom>
          <a:noFill/>
        </p:spPr>
        <p:txBody>
          <a:bodyPr wrap="square" rtlCol="0">
            <a:spAutoFit/>
          </a:bodyPr>
          <a:lstStyle/>
          <a:p>
            <a:r>
              <a:rPr lang="en-US" sz="2000" b="1" dirty="0" smtClean="0"/>
              <a:t>B</a:t>
            </a:r>
            <a:endParaRPr lang="en-US" sz="2000" b="1" dirty="0"/>
          </a:p>
        </p:txBody>
      </p:sp>
      <p:sp>
        <p:nvSpPr>
          <p:cNvPr id="19" name="TextBox 18"/>
          <p:cNvSpPr txBox="1"/>
          <p:nvPr/>
        </p:nvSpPr>
        <p:spPr>
          <a:xfrm>
            <a:off x="3754464" y="6185137"/>
            <a:ext cx="340963" cy="400110"/>
          </a:xfrm>
          <a:prstGeom prst="rect">
            <a:avLst/>
          </a:prstGeom>
          <a:noFill/>
        </p:spPr>
        <p:txBody>
          <a:bodyPr wrap="square" rtlCol="0">
            <a:spAutoFit/>
          </a:bodyPr>
          <a:lstStyle/>
          <a:p>
            <a:r>
              <a:rPr lang="en-US" sz="2000" b="1" dirty="0" smtClean="0"/>
              <a:t>C</a:t>
            </a:r>
            <a:endParaRPr lang="en-US" sz="2000" b="1" dirty="0"/>
          </a:p>
        </p:txBody>
      </p:sp>
      <p:sp>
        <p:nvSpPr>
          <p:cNvPr id="20" name="TextBox 19"/>
          <p:cNvSpPr txBox="1"/>
          <p:nvPr/>
        </p:nvSpPr>
        <p:spPr>
          <a:xfrm>
            <a:off x="697423" y="5768883"/>
            <a:ext cx="480448" cy="369332"/>
          </a:xfrm>
          <a:prstGeom prst="rect">
            <a:avLst/>
          </a:prstGeom>
          <a:noFill/>
        </p:spPr>
        <p:txBody>
          <a:bodyPr wrap="square" rtlCol="0">
            <a:spAutoFit/>
          </a:bodyPr>
          <a:lstStyle/>
          <a:p>
            <a:r>
              <a:rPr lang="en-US" dirty="0" smtClean="0"/>
              <a:t>5</a:t>
            </a:r>
            <a:endParaRPr lang="en-US" dirty="0"/>
          </a:p>
        </p:txBody>
      </p:sp>
      <p:sp>
        <p:nvSpPr>
          <p:cNvPr id="21" name="TextBox 20"/>
          <p:cNvSpPr txBox="1"/>
          <p:nvPr/>
        </p:nvSpPr>
        <p:spPr>
          <a:xfrm>
            <a:off x="1782305" y="6473547"/>
            <a:ext cx="658678" cy="369332"/>
          </a:xfrm>
          <a:prstGeom prst="rect">
            <a:avLst/>
          </a:prstGeom>
          <a:noFill/>
        </p:spPr>
        <p:txBody>
          <a:bodyPr wrap="square" rtlCol="0">
            <a:spAutoFit/>
          </a:bodyPr>
          <a:lstStyle/>
          <a:p>
            <a:r>
              <a:rPr lang="en-US" dirty="0" smtClean="0"/>
              <a:t>12</a:t>
            </a:r>
            <a:endParaRPr lang="en-US" dirty="0"/>
          </a:p>
        </p:txBody>
      </p:sp>
      <p:sp>
        <p:nvSpPr>
          <p:cNvPr id="22" name="TextBox 21"/>
          <p:cNvSpPr txBox="1"/>
          <p:nvPr/>
        </p:nvSpPr>
        <p:spPr>
          <a:xfrm>
            <a:off x="2340244" y="5496776"/>
            <a:ext cx="593456"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4195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7.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8.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297</Words>
  <Application>Microsoft Office PowerPoint</Application>
  <PresentationFormat>Custom</PresentationFormat>
  <Paragraphs>101</Paragraphs>
  <Slides>14</Slides>
  <Notes>3</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14</vt:i4>
      </vt:variant>
    </vt:vector>
  </HeadingPairs>
  <TitlesOfParts>
    <vt:vector size="32" baseType="lpstr">
      <vt:lpstr>Arial</vt:lpstr>
      <vt:lpstr>Tw Cen MT</vt:lpstr>
      <vt:lpstr>Century Gothic</vt:lpstr>
      <vt:lpstr>Corbel</vt:lpstr>
      <vt:lpstr>Vrinda</vt:lpstr>
      <vt:lpstr>Calibri Light</vt:lpstr>
      <vt:lpstr>NikoshBAN</vt:lpstr>
      <vt:lpstr>Wingdings 3</vt:lpstr>
      <vt:lpstr>Calibri</vt:lpstr>
      <vt:lpstr>Office Theme</vt:lpstr>
      <vt:lpstr>Ion</vt:lpstr>
      <vt:lpstr>Basis</vt:lpstr>
      <vt:lpstr>Droplet</vt:lpstr>
      <vt:lpstr>1_Office Theme</vt:lpstr>
      <vt:lpstr>2_Office Theme</vt:lpstr>
      <vt:lpstr>Metropolitan</vt:lpstr>
      <vt:lpstr>Retrospect</vt:lpstr>
      <vt:lpstr>Equation</vt:lpstr>
      <vt:lpstr>স্বাগতম</vt:lpstr>
      <vt:lpstr>PowerPoint Presentation</vt:lpstr>
      <vt:lpstr>চিত্রঃ</vt:lpstr>
      <vt:lpstr>চিত্রঃ</vt:lpstr>
      <vt:lpstr>পাঠ পরিচিতি </vt:lpstr>
      <vt:lpstr>তাহলে, আজকে আমরা অনুপাতের একটি সৃজনশীল প্রশ্নের সমাধান করব। #একটি ত্রিভুজের বাহুগুলোর অনুপাত ৫: ১২:১৩  এবং পরিসীমা ৩০ সে.মি.     ক. ত্রিভুজটি অংকন কর এবং কোণ ভেদে ত্রিভুজটি কী ধরনের তা লিখ। খ. বৃহত্তর বাহুকে দৈর্ঘ্য এবং ক্ষুদ্রতর বাহুকে প্রস্হ ধরে অংকিত আয়তক্ষেত্রেকর্ণের সমান বাহু বিশিষ্টবর্গের ক্ষেত্রফল নির্ণয় কর।  গ. উক্ত আয়তক্ষেত্রের দৈর্ঘ্য ১০%  এবং প্রস্হ ২০%  বৃদ্ধি পেলে ক্ষেত্রফল শতকরা কত বৃদ্ধি পাবে? </vt:lpstr>
      <vt:lpstr>শিখনফলঃএই পাঠ শেষে শিক্ষার্থীরা- ১।বাহুগুলোর অনুপাত দেখিয়ে সমকোণী ত্রিভুজ আকতে পারবে।  ২।ত্রিভুজের দুটি বাহুকে দৈর্ঘ্য,প্রস্হ ধরে আয়তক্ষেত্রের কর্ণের দৈর্ঘ্য নির্ণয় করতে পারবে।  ৩।আয়তক্ষেত্রের ক্ষেত্রফল শতকরায় নির্ণয় করতে পারবে। </vt:lpstr>
      <vt:lpstr>সমাধানঃ</vt:lpstr>
      <vt:lpstr>প্রশ্নমতে,</vt:lpstr>
      <vt:lpstr>খ,নং প্রশ্নের উত্তরঃ</vt:lpstr>
      <vt:lpstr>দলীয় কাজঃ</vt:lpstr>
      <vt:lpstr>মূল্যায়নঃ</vt:lpstr>
      <vt:lpstr>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Fazla Masud</dc:creator>
  <cp:lastModifiedBy>Fazla Masud</cp:lastModifiedBy>
  <cp:revision>296</cp:revision>
  <dcterms:created xsi:type="dcterms:W3CDTF">2014-09-10T08:55:47Z</dcterms:created>
  <dcterms:modified xsi:type="dcterms:W3CDTF">2016-12-24T14:34:20Z</dcterms:modified>
</cp:coreProperties>
</file>